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439" r:id="rId2"/>
    <p:sldId id="491" r:id="rId3"/>
    <p:sldId id="492" r:id="rId4"/>
    <p:sldId id="505" r:id="rId5"/>
    <p:sldId id="506" r:id="rId6"/>
    <p:sldId id="507" r:id="rId7"/>
    <p:sldId id="508" r:id="rId8"/>
    <p:sldId id="509" r:id="rId9"/>
    <p:sldId id="510" r:id="rId10"/>
    <p:sldId id="511" r:id="rId11"/>
    <p:sldId id="512" r:id="rId12"/>
    <p:sldId id="513" r:id="rId13"/>
    <p:sldId id="514" r:id="rId14"/>
    <p:sldId id="515" r:id="rId15"/>
    <p:sldId id="516" r:id="rId16"/>
    <p:sldId id="517" r:id="rId17"/>
    <p:sldId id="518" r:id="rId18"/>
    <p:sldId id="519" r:id="rId19"/>
    <p:sldId id="520" r:id="rId20"/>
    <p:sldId id="521" r:id="rId21"/>
    <p:sldId id="468" r:id="rId22"/>
    <p:sldId id="469" r:id="rId23"/>
    <p:sldId id="470" r:id="rId24"/>
    <p:sldId id="471" r:id="rId25"/>
    <p:sldId id="472" r:id="rId26"/>
    <p:sldId id="473" r:id="rId27"/>
    <p:sldId id="474" r:id="rId28"/>
    <p:sldId id="475" r:id="rId29"/>
    <p:sldId id="476" r:id="rId30"/>
  </p:sldIdLst>
  <p:sldSz cx="9144000" cy="6858000" type="screen4x3"/>
  <p:notesSz cx="6797675" cy="9928225"/>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23">
          <p15:clr>
            <a:srgbClr val="A4A3A4"/>
          </p15:clr>
        </p15:guide>
        <p15:guide id="2" pos="507">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74D"/>
    <a:srgbClr val="FFFF00"/>
    <a:srgbClr val="FFFF66"/>
    <a:srgbClr val="003E9A"/>
    <a:srgbClr val="0000FF"/>
    <a:srgbClr val="800000"/>
    <a:srgbClr val="FFCC99"/>
    <a:srgbClr val="CC6600"/>
    <a:srgbClr val="00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9" autoAdjust="0"/>
    <p:restoredTop sz="95182" autoAdjust="0"/>
  </p:normalViewPr>
  <p:slideViewPr>
    <p:cSldViewPr>
      <p:cViewPr varScale="1">
        <p:scale>
          <a:sx n="81" d="100"/>
          <a:sy n="81" d="100"/>
        </p:scale>
        <p:origin x="1339" y="48"/>
      </p:cViewPr>
      <p:guideLst>
        <p:guide orient="horz" pos="2523"/>
        <p:guide pos="50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0" d="100"/>
          <a:sy n="60" d="100"/>
        </p:scale>
        <p:origin x="-1764" y="-8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image" Target="../media/image18.emf"/><Relationship Id="rId4"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emf"/><Relationship Id="rId7" Type="http://schemas.openxmlformats.org/officeDocument/2006/relationships/image" Target="../media/image29.w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2.wmf"/><Relationship Id="rId4" Type="http://schemas.openxmlformats.org/officeDocument/2006/relationships/image" Target="../media/image26.emf"/><Relationship Id="rId9"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wmf"/><Relationship Id="rId7" Type="http://schemas.openxmlformats.org/officeDocument/2006/relationships/image" Target="../media/image39.e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 Id="rId9"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image" Target="../media/image42.emf"/><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F2C3936-49E5-4914-8C56-25CAFF0F288C}"/>
              </a:ext>
            </a:extLst>
          </p:cNvPr>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32099" name="Rectangle 3">
            <a:extLst>
              <a:ext uri="{FF2B5EF4-FFF2-40B4-BE49-F238E27FC236}">
                <a16:creationId xmlns:a16="http://schemas.microsoft.com/office/drawing/2014/main" id="{6036887A-7CC7-47F6-A213-955A1EC1A471}"/>
              </a:ext>
            </a:extLst>
          </p:cNvPr>
          <p:cNvSpPr>
            <a:spLocks noGrp="1" noChangeArrowheads="1"/>
          </p:cNvSpPr>
          <p:nvPr>
            <p:ph type="dt" sz="quarter" idx="1"/>
          </p:nvPr>
        </p:nvSpPr>
        <p:spPr bwMode="auto">
          <a:xfrm>
            <a:off x="3851277" y="1"/>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132100" name="Rectangle 4">
            <a:extLst>
              <a:ext uri="{FF2B5EF4-FFF2-40B4-BE49-F238E27FC236}">
                <a16:creationId xmlns:a16="http://schemas.microsoft.com/office/drawing/2014/main" id="{F8E448CA-C50C-42EB-BBAA-0345AC54C479}"/>
              </a:ext>
            </a:extLst>
          </p:cNvPr>
          <p:cNvSpPr>
            <a:spLocks noGrp="1" noChangeArrowheads="1"/>
          </p:cNvSpPr>
          <p:nvPr>
            <p:ph type="ftr" sz="quarter" idx="2"/>
          </p:nvPr>
        </p:nvSpPr>
        <p:spPr bwMode="auto">
          <a:xfrm>
            <a:off x="0" y="9431341"/>
            <a:ext cx="2946400" cy="49688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32101" name="Rectangle 5">
            <a:extLst>
              <a:ext uri="{FF2B5EF4-FFF2-40B4-BE49-F238E27FC236}">
                <a16:creationId xmlns:a16="http://schemas.microsoft.com/office/drawing/2014/main" id="{0A753224-E1C2-4828-886E-7F3B43393335}"/>
              </a:ext>
            </a:extLst>
          </p:cNvPr>
          <p:cNvSpPr>
            <a:spLocks noGrp="1" noChangeArrowheads="1"/>
          </p:cNvSpPr>
          <p:nvPr>
            <p:ph type="sldNum" sz="quarter" idx="3"/>
          </p:nvPr>
        </p:nvSpPr>
        <p:spPr bwMode="auto">
          <a:xfrm>
            <a:off x="3851277" y="9431341"/>
            <a:ext cx="2946400" cy="49688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7FF4DE6-1985-490C-B7E0-EDBA30F6E0F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1D2755A0-6D55-4F67-B545-B62413DD5FFD}"/>
              </a:ext>
            </a:extLst>
          </p:cNvPr>
          <p:cNvSpPr>
            <a:spLocks noGrp="1" noChangeArrowheads="1"/>
          </p:cNvSpPr>
          <p:nvPr>
            <p:ph type="hdr" sz="quarter"/>
          </p:nvPr>
        </p:nvSpPr>
        <p:spPr bwMode="auto">
          <a:xfrm>
            <a:off x="0" y="1"/>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148483" name="Rectangle 3">
            <a:extLst>
              <a:ext uri="{FF2B5EF4-FFF2-40B4-BE49-F238E27FC236}">
                <a16:creationId xmlns:a16="http://schemas.microsoft.com/office/drawing/2014/main" id="{E9721664-3DFA-44CE-828B-F0483C8B216A}"/>
              </a:ext>
            </a:extLst>
          </p:cNvPr>
          <p:cNvSpPr>
            <a:spLocks noGrp="1" noChangeArrowheads="1"/>
          </p:cNvSpPr>
          <p:nvPr>
            <p:ph type="dt" idx="1"/>
          </p:nvPr>
        </p:nvSpPr>
        <p:spPr bwMode="auto">
          <a:xfrm>
            <a:off x="3851277" y="1"/>
            <a:ext cx="294640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a:extLst>
              <a:ext uri="{FF2B5EF4-FFF2-40B4-BE49-F238E27FC236}">
                <a16:creationId xmlns:a16="http://schemas.microsoft.com/office/drawing/2014/main" id="{ECEF8174-0193-4382-9B86-F3528DD52C8F}"/>
              </a:ext>
            </a:extLst>
          </p:cNvPr>
          <p:cNvSpPr>
            <a:spLocks noGrp="1" noRot="1" noChangeAspect="1" noChangeArrowheads="1" noTextEdit="1"/>
          </p:cNvSpPr>
          <p:nvPr>
            <p:ph type="sldImg" idx="2"/>
          </p:nvPr>
        </p:nvSpPr>
        <p:spPr bwMode="auto">
          <a:xfrm>
            <a:off x="919163" y="746125"/>
            <a:ext cx="4959350"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5" name="Rectangle 5">
            <a:extLst>
              <a:ext uri="{FF2B5EF4-FFF2-40B4-BE49-F238E27FC236}">
                <a16:creationId xmlns:a16="http://schemas.microsoft.com/office/drawing/2014/main" id="{EA12F50F-18E1-4D54-A6E1-39F9E1C4D6D0}"/>
              </a:ext>
            </a:extLst>
          </p:cNvPr>
          <p:cNvSpPr>
            <a:spLocks noGrp="1" noChangeArrowheads="1"/>
          </p:cNvSpPr>
          <p:nvPr>
            <p:ph type="body" sz="quarter" idx="3"/>
          </p:nvPr>
        </p:nvSpPr>
        <p:spPr bwMode="auto">
          <a:xfrm>
            <a:off x="906464" y="4716464"/>
            <a:ext cx="4984750"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8486" name="Rectangle 6">
            <a:extLst>
              <a:ext uri="{FF2B5EF4-FFF2-40B4-BE49-F238E27FC236}">
                <a16:creationId xmlns:a16="http://schemas.microsoft.com/office/drawing/2014/main" id="{92953CE2-A883-4086-B9A6-9B62C600D4FB}"/>
              </a:ext>
            </a:extLst>
          </p:cNvPr>
          <p:cNvSpPr>
            <a:spLocks noGrp="1" noChangeArrowheads="1"/>
          </p:cNvSpPr>
          <p:nvPr>
            <p:ph type="ftr" sz="quarter" idx="4"/>
          </p:nvPr>
        </p:nvSpPr>
        <p:spPr bwMode="auto">
          <a:xfrm>
            <a:off x="0" y="9431341"/>
            <a:ext cx="2946400" cy="49688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148487" name="Rectangle 7">
            <a:extLst>
              <a:ext uri="{FF2B5EF4-FFF2-40B4-BE49-F238E27FC236}">
                <a16:creationId xmlns:a16="http://schemas.microsoft.com/office/drawing/2014/main" id="{87F60309-6BAD-4604-8479-C5398081ADB1}"/>
              </a:ext>
            </a:extLst>
          </p:cNvPr>
          <p:cNvSpPr>
            <a:spLocks noGrp="1" noChangeArrowheads="1"/>
          </p:cNvSpPr>
          <p:nvPr>
            <p:ph type="sldNum" sz="quarter" idx="5"/>
          </p:nvPr>
        </p:nvSpPr>
        <p:spPr bwMode="auto">
          <a:xfrm>
            <a:off x="3851277" y="9431341"/>
            <a:ext cx="2946400" cy="49688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6216DFA-5E0B-4E3C-A3A7-5CFDC691FED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a:extLst>
              <a:ext uri="{FF2B5EF4-FFF2-40B4-BE49-F238E27FC236}">
                <a16:creationId xmlns:a16="http://schemas.microsoft.com/office/drawing/2014/main" id="{406BA02A-2BBA-4387-94E5-178B89FE7569}"/>
              </a:ext>
            </a:extLst>
          </p:cNvPr>
          <p:cNvSpPr>
            <a:spLocks noGrp="1" noRot="1" noChangeAspect="1" noChangeArrowheads="1" noTextEdit="1"/>
          </p:cNvSpPr>
          <p:nvPr>
            <p:ph type="sldImg" idx="4294967295"/>
          </p:nvPr>
        </p:nvSpPr>
        <p:spPr>
          <a:ln/>
        </p:spPr>
      </p:sp>
      <p:sp>
        <p:nvSpPr>
          <p:cNvPr id="3" name="备注占位符 2">
            <a:extLst>
              <a:ext uri="{FF2B5EF4-FFF2-40B4-BE49-F238E27FC236}">
                <a16:creationId xmlns:a16="http://schemas.microsoft.com/office/drawing/2014/main" id="{6A95FD74-D73B-4ADE-BD24-AA8965EF5830}"/>
              </a:ext>
            </a:extLst>
          </p:cNvPr>
          <p:cNvSpPr>
            <a:spLocks noGrp="1"/>
          </p:cNvSpPr>
          <p:nvPr>
            <p:ph type="body" idx="1"/>
          </p:nvPr>
        </p:nvSpPr>
        <p:spPr>
          <a:ln/>
        </p:spPr>
        <p:txBody>
          <a:bodyPr>
            <a:normAutofit/>
          </a:bodyPr>
          <a:lstStyle/>
          <a:p>
            <a:r>
              <a:rPr lang="zh-CN" altLang="en-US" dirty="0"/>
              <a:t>在玻尔的氢原子理论得到实验的证实之后，通过光谱分析来研究原子的内部结构得到了科学家广泛的关注；</a:t>
            </a:r>
            <a:r>
              <a:rPr lang="zh-CN" altLang="en-US" b="1" dirty="0"/>
              <a:t>当用较精密的仪器去观测氢原子的光谱时会发现：每一条光谱线实际上包含了多条靠的非常近的细谱线，称为谱线的精细结构</a:t>
            </a:r>
            <a:r>
              <a:rPr lang="zh-CN" altLang="en-US" dirty="0"/>
              <a:t>。因此，玻尔理论解释光谱的精细结构时遇到了问题。</a:t>
            </a:r>
            <a:r>
              <a:rPr lang="en-US" altLang="zh-CN" dirty="0"/>
              <a:t>1916</a:t>
            </a:r>
            <a:r>
              <a:rPr lang="zh-CN" altLang="en-US" dirty="0"/>
              <a:t>年，德国物理学家</a:t>
            </a:r>
            <a:r>
              <a:rPr lang="zh-CN" altLang="en-US" sz="800" dirty="0">
                <a:solidFill>
                  <a:srgbClr val="FFFF00"/>
                </a:solidFill>
                <a:latin typeface="宋体" panose="02010600030101010101" pitchFamily="2" charset="-122"/>
              </a:rPr>
              <a:t>索莫非对玻尔氢原子理论进行了一定的修正，给出了玻尔</a:t>
            </a:r>
            <a:r>
              <a:rPr lang="en-US" altLang="zh-CN" sz="800" dirty="0">
                <a:solidFill>
                  <a:srgbClr val="FFFF00"/>
                </a:solidFill>
                <a:latin typeface="宋体" panose="02010600030101010101" pitchFamily="2" charset="-122"/>
              </a:rPr>
              <a:t>-</a:t>
            </a:r>
            <a:r>
              <a:rPr lang="zh-CN" altLang="en-US" sz="800" dirty="0">
                <a:solidFill>
                  <a:srgbClr val="FFFF00"/>
                </a:solidFill>
                <a:latin typeface="宋体" panose="02010600030101010101" pitchFamily="2" charset="-122"/>
              </a:rPr>
              <a:t>索莫非理论来解释光谱的精细结构。我们知道，电子绕核的运动轨道可以是圆，也可以是椭圆（和行星绕恒星的运动轨道类似）。</a:t>
            </a:r>
            <a:endParaRPr lang="zh-CN" altLang="en-US" dirty="0"/>
          </a:p>
        </p:txBody>
      </p:sp>
      <p:sp>
        <p:nvSpPr>
          <p:cNvPr id="20483" name="灯片编号占位符 3">
            <a:extLst>
              <a:ext uri="{FF2B5EF4-FFF2-40B4-BE49-F238E27FC236}">
                <a16:creationId xmlns:a16="http://schemas.microsoft.com/office/drawing/2014/main" id="{2E8DA4F1-7C15-4A21-89E6-F0EB380A234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D81CD32-E833-44D6-ABCB-D597A45E85E3}" type="slidenum">
              <a:rPr lang="en-US" altLang="zh-CN"/>
              <a:pPr/>
              <a:t>4</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DE8C846D-126C-4437-9C1B-17F9331482B7}"/>
              </a:ext>
            </a:extLst>
          </p:cNvPr>
          <p:cNvSpPr>
            <a:spLocks noGrp="1" noRot="1" noChangeAspect="1" noChangeArrowheads="1" noTextEdit="1"/>
          </p:cNvSpPr>
          <p:nvPr>
            <p:ph type="sldImg" idx="4294967295"/>
          </p:nvPr>
        </p:nvSpPr>
        <p:spPr>
          <a:ln/>
        </p:spPr>
      </p:sp>
      <p:sp>
        <p:nvSpPr>
          <p:cNvPr id="58370" name="Rectangle 3">
            <a:extLst>
              <a:ext uri="{FF2B5EF4-FFF2-40B4-BE49-F238E27FC236}">
                <a16:creationId xmlns:a16="http://schemas.microsoft.com/office/drawing/2014/main" id="{7D82504A-DEC4-44E8-9DB6-2CECA4200A03}"/>
              </a:ext>
            </a:extLst>
          </p:cNvPr>
          <p:cNvSpPr>
            <a:spLocks noGrp="1" noChangeArrowheads="1"/>
          </p:cNvSpPr>
          <p:nvPr>
            <p:ph type="body" idx="4294967295"/>
          </p:nvPr>
        </p:nvSpPr>
        <p:spPr>
          <a:xfrm>
            <a:off x="679450" y="4716463"/>
            <a:ext cx="5438775" cy="4467225"/>
          </a:xfrm>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DBEA6025-9882-4658-BE30-A9EDE2C4891A}"/>
              </a:ext>
            </a:extLst>
          </p:cNvPr>
          <p:cNvSpPr>
            <a:spLocks noGrp="1" noRot="1" noChangeAspect="1" noChangeArrowheads="1" noTextEdit="1"/>
          </p:cNvSpPr>
          <p:nvPr>
            <p:ph type="sldImg" idx="4294967295"/>
          </p:nvPr>
        </p:nvSpPr>
        <p:spPr>
          <a:ln/>
        </p:spPr>
      </p:sp>
      <p:sp>
        <p:nvSpPr>
          <p:cNvPr id="60418" name="Rectangle 3">
            <a:extLst>
              <a:ext uri="{FF2B5EF4-FFF2-40B4-BE49-F238E27FC236}">
                <a16:creationId xmlns:a16="http://schemas.microsoft.com/office/drawing/2014/main" id="{67000C93-C526-4572-8122-927877A65CEC}"/>
              </a:ext>
            </a:extLst>
          </p:cNvPr>
          <p:cNvSpPr>
            <a:spLocks noGrp="1" noChangeArrowheads="1"/>
          </p:cNvSpPr>
          <p:nvPr>
            <p:ph type="body" idx="4294967295"/>
          </p:nvPr>
        </p:nvSpPr>
        <p:spPr>
          <a:xfrm>
            <a:off x="679450" y="4716463"/>
            <a:ext cx="5438775" cy="4467225"/>
          </a:xfrm>
        </p:spPr>
        <p:txBody>
          <a:bodyPr/>
          <a:lstStyle/>
          <a:p>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54D29A8E-BAE2-4964-9274-0ACBE72C0048}"/>
              </a:ext>
            </a:extLst>
          </p:cNvPr>
          <p:cNvSpPr>
            <a:spLocks noGrp="1" noRot="1" noChangeAspect="1" noChangeArrowheads="1" noTextEdit="1"/>
          </p:cNvSpPr>
          <p:nvPr>
            <p:ph type="sldImg" idx="4294967295"/>
          </p:nvPr>
        </p:nvSpPr>
        <p:spPr>
          <a:ln/>
        </p:spPr>
      </p:sp>
      <p:sp>
        <p:nvSpPr>
          <p:cNvPr id="62466" name="Rectangle 3">
            <a:extLst>
              <a:ext uri="{FF2B5EF4-FFF2-40B4-BE49-F238E27FC236}">
                <a16:creationId xmlns:a16="http://schemas.microsoft.com/office/drawing/2014/main" id="{260E8D34-9132-4BF4-880B-E95710D69B14}"/>
              </a:ext>
            </a:extLst>
          </p:cNvPr>
          <p:cNvSpPr>
            <a:spLocks noGrp="1" noChangeArrowheads="1"/>
          </p:cNvSpPr>
          <p:nvPr>
            <p:ph type="body" idx="4294967295"/>
          </p:nvPr>
        </p:nvSpPr>
        <p:spPr>
          <a:xfrm>
            <a:off x="679450" y="4716463"/>
            <a:ext cx="5438775" cy="4467225"/>
          </a:xfrm>
        </p:spPr>
        <p:txBody>
          <a:bodyPr/>
          <a:lstStyle/>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幻灯片图像占位符 1">
            <a:extLst>
              <a:ext uri="{FF2B5EF4-FFF2-40B4-BE49-F238E27FC236}">
                <a16:creationId xmlns:a16="http://schemas.microsoft.com/office/drawing/2014/main" id="{41E986F3-5844-4150-BA19-68BA17E17135}"/>
              </a:ext>
            </a:extLst>
          </p:cNvPr>
          <p:cNvSpPr>
            <a:spLocks noGrp="1" noRot="1" noChangeAspect="1" noChangeArrowheads="1" noTextEdit="1"/>
          </p:cNvSpPr>
          <p:nvPr>
            <p:ph type="sldImg" idx="4294967295"/>
          </p:nvPr>
        </p:nvSpPr>
        <p:spPr>
          <a:ln/>
        </p:spPr>
      </p:sp>
      <p:sp>
        <p:nvSpPr>
          <p:cNvPr id="3" name="备注占位符 2">
            <a:extLst>
              <a:ext uri="{FF2B5EF4-FFF2-40B4-BE49-F238E27FC236}">
                <a16:creationId xmlns:a16="http://schemas.microsoft.com/office/drawing/2014/main" id="{22B11937-F154-4032-A7A1-4DE03CC020E7}"/>
              </a:ext>
            </a:extLst>
          </p:cNvPr>
          <p:cNvSpPr>
            <a:spLocks noGrp="1"/>
          </p:cNvSpPr>
          <p:nvPr>
            <p:ph type="body" idx="1"/>
          </p:nvPr>
        </p:nvSpPr>
        <p:spPr>
          <a:ln/>
        </p:spPr>
        <p:txBody>
          <a:bodyPr>
            <a:normAutofit/>
          </a:bodyPr>
          <a:lstStyle/>
          <a:p>
            <a:r>
              <a:rPr lang="zh-CN" altLang="en-US" sz="800" dirty="0">
                <a:solidFill>
                  <a:srgbClr val="FFFFFF"/>
                </a:solidFill>
                <a:latin typeface="宋体" panose="02010600030101010101" pitchFamily="2" charset="-122"/>
              </a:rPr>
              <a:t>在同一能级下（主量子数 </a:t>
            </a:r>
            <a:r>
              <a:rPr lang="en-US" altLang="zh-CN" sz="800" i="1" dirty="0">
                <a:solidFill>
                  <a:srgbClr val="FFFFFF"/>
                </a:solidFill>
                <a:latin typeface="宋体" panose="02010600030101010101" pitchFamily="2" charset="-122"/>
              </a:rPr>
              <a:t>n</a:t>
            </a:r>
            <a:r>
              <a:rPr lang="en-US" altLang="zh-CN" sz="800" dirty="0">
                <a:solidFill>
                  <a:srgbClr val="FFFFFF"/>
                </a:solidFill>
                <a:latin typeface="宋体" panose="02010600030101010101" pitchFamily="2" charset="-122"/>
              </a:rPr>
              <a:t> </a:t>
            </a:r>
            <a:r>
              <a:rPr lang="zh-CN" altLang="en-US" sz="800" dirty="0">
                <a:solidFill>
                  <a:srgbClr val="FFFFFF"/>
                </a:solidFill>
                <a:latin typeface="宋体" panose="02010600030101010101" pitchFamily="2" charset="-122"/>
              </a:rPr>
              <a:t>一定下）包含着多个运动状态（即，角量子数 </a:t>
            </a:r>
            <a:r>
              <a:rPr lang="en-US" altLang="zh-CN" sz="800" i="1" dirty="0">
                <a:solidFill>
                  <a:srgbClr val="FFFFFF"/>
                </a:solidFill>
              </a:rPr>
              <a:t>n</a:t>
            </a:r>
            <a:r>
              <a:rPr lang="el-GR" altLang="zh-CN" sz="800" i="1" dirty="0">
                <a:solidFill>
                  <a:srgbClr val="FFFFFF"/>
                </a:solidFill>
              </a:rPr>
              <a:t>φ</a:t>
            </a:r>
            <a:r>
              <a:rPr lang="en-US" altLang="zh-CN" sz="800" dirty="0">
                <a:solidFill>
                  <a:srgbClr val="FFFFFF"/>
                </a:solidFill>
                <a:latin typeface="宋体" panose="02010600030101010101" pitchFamily="2" charset="-122"/>
              </a:rPr>
              <a:t> </a:t>
            </a:r>
            <a:r>
              <a:rPr lang="zh-CN" altLang="en-US" sz="800" dirty="0">
                <a:solidFill>
                  <a:srgbClr val="FFFFFF"/>
                </a:solidFill>
                <a:latin typeface="宋体" panose="02010600030101010101" pitchFamily="2" charset="-122"/>
              </a:rPr>
              <a:t>可取不同的整数），称为能级的简并性。</a:t>
            </a:r>
            <a:endParaRPr lang="en-US" altLang="zh-CN" sz="800" dirty="0">
              <a:solidFill>
                <a:srgbClr val="FFFFFF"/>
              </a:solidFill>
              <a:latin typeface="宋体" panose="02010600030101010101" pitchFamily="2" charset="-122"/>
            </a:endParaRPr>
          </a:p>
          <a:p>
            <a:endParaRPr lang="en-US" altLang="zh-CN" sz="800" dirty="0">
              <a:solidFill>
                <a:srgbClr val="FFFFFF"/>
              </a:solidFill>
              <a:latin typeface="宋体" panose="02010600030101010101" pitchFamily="2" charset="-122"/>
            </a:endParaRPr>
          </a:p>
          <a:p>
            <a:r>
              <a:rPr lang="zh-CN" altLang="en-US" sz="800" dirty="0">
                <a:solidFill>
                  <a:srgbClr val="FFFFFF"/>
                </a:solidFill>
                <a:latin typeface="宋体" panose="02010600030101010101" pitchFamily="2" charset="-122"/>
              </a:rPr>
              <a:t>如果考虑相对论效应之后，系统的能量就不仅和主量子数有关，同时和角量子数也有关。因此，一个主量子数所决定的能级实际上就包含了</a:t>
            </a:r>
            <a:r>
              <a:rPr lang="en-US" altLang="zh-CN" sz="800" dirty="0">
                <a:solidFill>
                  <a:srgbClr val="FFFFFF"/>
                </a:solidFill>
                <a:latin typeface="宋体" panose="02010600030101010101" pitchFamily="2" charset="-122"/>
              </a:rPr>
              <a:t>n</a:t>
            </a:r>
            <a:r>
              <a:rPr lang="zh-CN" altLang="en-US" sz="800" dirty="0">
                <a:solidFill>
                  <a:srgbClr val="FFFFFF"/>
                </a:solidFill>
                <a:latin typeface="宋体" panose="02010600030101010101" pitchFamily="2" charset="-122"/>
              </a:rPr>
              <a:t>个非常靠近的能级；由此可以解释氢原子光谱的精细结构。</a:t>
            </a:r>
            <a:endParaRPr lang="en-US" altLang="zh-CN" sz="800" dirty="0">
              <a:solidFill>
                <a:srgbClr val="FFFFFF"/>
              </a:solidFill>
              <a:latin typeface="宋体" panose="02010600030101010101" pitchFamily="2" charset="-122"/>
            </a:endParaRPr>
          </a:p>
          <a:p>
            <a:r>
              <a:rPr lang="zh-CN" altLang="en-US" sz="800" dirty="0">
                <a:solidFill>
                  <a:srgbClr val="FFFFFF"/>
                </a:solidFill>
                <a:latin typeface="宋体" panose="02010600030101010101" pitchFamily="2" charset="-122"/>
              </a:rPr>
              <a:t>但是，这些都还是建立在经典轨道上做出的量子化的修正。从量子力学基本方程出发，可以求解到角动量量子化的正确公式，</a:t>
            </a:r>
            <a:r>
              <a:rPr lang="en-US" altLang="zh-CN" sz="800" b="1" i="1" dirty="0">
                <a:solidFill>
                  <a:srgbClr val="FFFFFF"/>
                </a:solidFill>
              </a:rPr>
              <a:t>L</a:t>
            </a:r>
            <a:r>
              <a:rPr lang="en-US" altLang="zh-CN" sz="800" b="1" dirty="0">
                <a:solidFill>
                  <a:srgbClr val="FFFFFF"/>
                </a:solidFill>
              </a:rPr>
              <a:t>=[l(l+1)]</a:t>
            </a:r>
            <a:r>
              <a:rPr lang="en-US" altLang="zh-CN" sz="800" b="1" baseline="30000" dirty="0">
                <a:solidFill>
                  <a:srgbClr val="FFFFFF"/>
                </a:solidFill>
              </a:rPr>
              <a:t>1/2</a:t>
            </a:r>
            <a:r>
              <a:rPr lang="en-US" altLang="zh-CN" sz="800" b="1" dirty="0">
                <a:solidFill>
                  <a:srgbClr val="FFFFFF"/>
                </a:solidFill>
              </a:rPr>
              <a:t>h/2</a:t>
            </a:r>
            <a:r>
              <a:rPr lang="el-GR" altLang="zh-CN" sz="800" b="1" dirty="0">
                <a:solidFill>
                  <a:srgbClr val="FFFFFF"/>
                </a:solidFill>
              </a:rPr>
              <a:t>π</a:t>
            </a:r>
            <a:r>
              <a:rPr lang="zh-CN" altLang="en-US" sz="800" dirty="0">
                <a:solidFill>
                  <a:srgbClr val="FFFFFF"/>
                </a:solidFill>
              </a:rPr>
              <a:t>。</a:t>
            </a:r>
            <a:endParaRPr lang="zh-CN" altLang="en-US" sz="800" dirty="0">
              <a:solidFill>
                <a:srgbClr val="FFFFFF"/>
              </a:solidFill>
              <a:latin typeface="宋体" panose="02010600030101010101" pitchFamily="2" charset="-122"/>
            </a:endParaRPr>
          </a:p>
        </p:txBody>
      </p:sp>
      <p:sp>
        <p:nvSpPr>
          <p:cNvPr id="22531" name="灯片编号占位符 3">
            <a:extLst>
              <a:ext uri="{FF2B5EF4-FFF2-40B4-BE49-F238E27FC236}">
                <a16:creationId xmlns:a16="http://schemas.microsoft.com/office/drawing/2014/main" id="{E0139132-E2FB-459F-937D-0C543CBD3A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38B8AF7-652D-4165-AB41-AA9D8298F1C6}" type="slidenum">
              <a:rPr lang="en-US" altLang="zh-CN"/>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64406ED3-15B3-466A-8DB0-500C4E40EEA6}"/>
              </a:ext>
            </a:extLst>
          </p:cNvPr>
          <p:cNvSpPr txBox="1">
            <a:spLocks noGrp="1" noChangeArrowheads="1"/>
          </p:cNvSpPr>
          <p:nvPr/>
        </p:nvSpPr>
        <p:spPr bwMode="auto">
          <a:xfrm>
            <a:off x="3849688" y="9429750"/>
            <a:ext cx="29464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B9DFCBD5-E226-431D-8417-990316A2CD49}" type="slidenum">
              <a:rPr lang="en-US" altLang="zh-CN">
                <a:latin typeface="Arial" panose="020B0604020202020204" pitchFamily="34" charset="0"/>
              </a:rPr>
              <a:pPr algn="r"/>
              <a:t>9</a:t>
            </a:fld>
            <a:endParaRPr lang="en-US" altLang="zh-CN">
              <a:latin typeface="Arial" panose="020B0604020202020204" pitchFamily="34" charset="0"/>
            </a:endParaRPr>
          </a:p>
        </p:txBody>
      </p:sp>
      <p:sp>
        <p:nvSpPr>
          <p:cNvPr id="27650" name="Rectangle 2">
            <a:extLst>
              <a:ext uri="{FF2B5EF4-FFF2-40B4-BE49-F238E27FC236}">
                <a16:creationId xmlns:a16="http://schemas.microsoft.com/office/drawing/2014/main" id="{C4CC7F5E-1F3B-4BE2-B3EB-CFAC3E285764}"/>
              </a:ext>
            </a:extLst>
          </p:cNvPr>
          <p:cNvSpPr>
            <a:spLocks noGrp="1" noRot="1" noChangeAspect="1" noChangeArrowheads="1" noTextEdit="1"/>
          </p:cNvSpPr>
          <p:nvPr>
            <p:ph type="sldImg" idx="4294967295"/>
          </p:nvPr>
        </p:nvSpPr>
        <p:spPr>
          <a:ln/>
        </p:spPr>
      </p:sp>
      <p:sp>
        <p:nvSpPr>
          <p:cNvPr id="27651" name="Rectangle 3">
            <a:extLst>
              <a:ext uri="{FF2B5EF4-FFF2-40B4-BE49-F238E27FC236}">
                <a16:creationId xmlns:a16="http://schemas.microsoft.com/office/drawing/2014/main" id="{BB66CD52-E0AD-45F0-B03F-C11C2070B3B9}"/>
              </a:ext>
            </a:extLst>
          </p:cNvPr>
          <p:cNvSpPr>
            <a:spLocks noGrp="1" noChangeArrowheads="1"/>
          </p:cNvSpPr>
          <p:nvPr>
            <p:ph type="body" idx="4294967295"/>
          </p:nvPr>
        </p:nvSpPr>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A5EB451E-16D4-46A7-8CED-2F2F47FF7FD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A6AE0B7-F75D-4AC2-BED4-3BF9F79C096A}" type="slidenum">
              <a:rPr lang="en-US" altLang="zh-CN"/>
              <a:pPr/>
              <a:t>11</a:t>
            </a:fld>
            <a:endParaRPr lang="en-US" altLang="zh-CN"/>
          </a:p>
        </p:txBody>
      </p:sp>
      <p:sp>
        <p:nvSpPr>
          <p:cNvPr id="30722" name="Rectangle 2">
            <a:extLst>
              <a:ext uri="{FF2B5EF4-FFF2-40B4-BE49-F238E27FC236}">
                <a16:creationId xmlns:a16="http://schemas.microsoft.com/office/drawing/2014/main" id="{C49B960C-14C4-4204-B091-880B1C1AD78C}"/>
              </a:ext>
            </a:extLst>
          </p:cNvPr>
          <p:cNvSpPr>
            <a:spLocks noGrp="1" noRot="1" noChangeAspect="1" noChangeArrowheads="1" noTextEdit="1"/>
          </p:cNvSpPr>
          <p:nvPr>
            <p:ph type="sldImg" idx="4294967295"/>
          </p:nvPr>
        </p:nvSpPr>
        <p:spPr>
          <a:ln/>
        </p:spPr>
      </p:sp>
      <p:sp>
        <p:nvSpPr>
          <p:cNvPr id="30723" name="Rectangle 3">
            <a:extLst>
              <a:ext uri="{FF2B5EF4-FFF2-40B4-BE49-F238E27FC236}">
                <a16:creationId xmlns:a16="http://schemas.microsoft.com/office/drawing/2014/main" id="{BC75A6F9-311A-4E44-A4D0-5DECD02D935B}"/>
              </a:ext>
            </a:extLst>
          </p:cNvPr>
          <p:cNvSpPr>
            <a:spLocks noGrp="1" noChangeArrowheads="1"/>
          </p:cNvSpPr>
          <p:nvPr>
            <p:ph type="body" idx="4294967295"/>
          </p:nvPr>
        </p:nvSpPr>
        <p:spPr/>
        <p:txBody>
          <a:bodyPr/>
          <a:lstStyle/>
          <a:p>
            <a:r>
              <a:rPr lang="zh-CN" altLang="en-US"/>
              <a:t>实验值：设定级次</a:t>
            </a:r>
            <a:r>
              <a:rPr lang="en-US" altLang="zh-CN" i="1"/>
              <a:t>n</a:t>
            </a:r>
            <a:r>
              <a:rPr lang="en-US" altLang="zh-CN"/>
              <a:t>=1</a:t>
            </a:r>
            <a:r>
              <a:rPr lang="zh-CN" altLang="en-US"/>
              <a:t>，</a:t>
            </a:r>
            <a:r>
              <a:rPr lang="en-US" altLang="zh-CN" i="1"/>
              <a:t>d</a:t>
            </a:r>
            <a:r>
              <a:rPr lang="en-US" altLang="zh-CN"/>
              <a:t>=0.091nm</a:t>
            </a:r>
            <a:r>
              <a:rPr lang="zh-CN" altLang="en-US"/>
              <a:t>为镍晶体表面的原子间距，</a:t>
            </a:r>
            <a:r>
              <a:rPr lang="el-GR" altLang="zh-CN" i="1">
                <a:solidFill>
                  <a:srgbClr val="FFFF00"/>
                </a:solidFill>
              </a:rPr>
              <a:t>θ</a:t>
            </a:r>
            <a:r>
              <a:rPr lang="en-US" altLang="zh-CN">
                <a:solidFill>
                  <a:srgbClr val="FFFF00"/>
                </a:solidFill>
              </a:rPr>
              <a:t>=50</a:t>
            </a:r>
            <a:r>
              <a:rPr lang="en-US" altLang="zh-CN" baseline="30000">
                <a:solidFill>
                  <a:srgbClr val="FFFF00"/>
                </a:solidFill>
              </a:rPr>
              <a:t>°</a:t>
            </a:r>
            <a:r>
              <a:rPr lang="zh-CN" altLang="en-US">
                <a:solidFill>
                  <a:schemeClr val="bg1"/>
                </a:solidFill>
              </a:rPr>
              <a:t>时，可得电子束波长为</a:t>
            </a:r>
            <a:r>
              <a:rPr lang="en-US" altLang="zh-CN">
                <a:solidFill>
                  <a:schemeClr val="bg1"/>
                </a:solidFill>
              </a:rPr>
              <a:t>0.165nm</a:t>
            </a:r>
            <a:r>
              <a:rPr lang="zh-CN" altLang="en-US">
                <a:solidFill>
                  <a:schemeClr val="bg1"/>
                </a:solidFill>
              </a:rPr>
              <a:t>；</a:t>
            </a:r>
            <a:endParaRPr lang="en-US" altLang="zh-CN">
              <a:solidFill>
                <a:schemeClr val="bg1"/>
              </a:solidFill>
            </a:endParaRPr>
          </a:p>
          <a:p>
            <a:r>
              <a:rPr lang="zh-CN" altLang="en-US"/>
              <a:t>理论值：根据德布罗意关系计算得到的波长和实验值相一致。</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B1F90062-FB51-4346-90D2-AC880EBED30D}"/>
              </a:ext>
            </a:extLst>
          </p:cNvPr>
          <p:cNvSpPr>
            <a:spLocks noGrp="1" noRot="1" noChangeAspect="1" noChangeArrowheads="1" noTextEdit="1"/>
          </p:cNvSpPr>
          <p:nvPr>
            <p:ph type="sldImg" idx="4294967295"/>
          </p:nvPr>
        </p:nvSpPr>
        <p:spPr>
          <a:ln/>
        </p:spPr>
      </p:sp>
      <p:sp>
        <p:nvSpPr>
          <p:cNvPr id="32770" name="备注占位符 2">
            <a:extLst>
              <a:ext uri="{FF2B5EF4-FFF2-40B4-BE49-F238E27FC236}">
                <a16:creationId xmlns:a16="http://schemas.microsoft.com/office/drawing/2014/main" id="{E706745B-8905-42C4-AA74-7031E7699B0D}"/>
              </a:ext>
            </a:extLst>
          </p:cNvPr>
          <p:cNvSpPr>
            <a:spLocks noGrp="1" noChangeArrowheads="1"/>
          </p:cNvSpPr>
          <p:nvPr>
            <p:ph type="body" idx="4294967295"/>
          </p:nvPr>
        </p:nvSpPr>
        <p:spPr/>
        <p:txBody>
          <a:bodyPr/>
          <a:lstStyle/>
          <a:p>
            <a:endParaRPr lang="zh-CN" altLang="en-US"/>
          </a:p>
        </p:txBody>
      </p:sp>
      <p:sp>
        <p:nvSpPr>
          <p:cNvPr id="32771" name="灯片编号占位符 3">
            <a:extLst>
              <a:ext uri="{FF2B5EF4-FFF2-40B4-BE49-F238E27FC236}">
                <a16:creationId xmlns:a16="http://schemas.microsoft.com/office/drawing/2014/main" id="{933ED671-62FF-43CE-8AAE-12579AB24F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F21B9E-31AB-49BB-AB85-A13708AB6D3C}" type="slidenum">
              <a:rPr lang="en-US" altLang="zh-CN"/>
              <a:pPr/>
              <a:t>12</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958300A9-56D0-4578-946D-B1BFA18902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43E191-6A81-489B-9BC0-EE5253EB7372}" type="slidenum">
              <a:rPr lang="en-US" altLang="zh-CN"/>
              <a:pPr/>
              <a:t>18</a:t>
            </a:fld>
            <a:endParaRPr lang="en-US" altLang="zh-CN"/>
          </a:p>
        </p:txBody>
      </p:sp>
      <p:sp>
        <p:nvSpPr>
          <p:cNvPr id="39938" name="Rectangle 2">
            <a:extLst>
              <a:ext uri="{FF2B5EF4-FFF2-40B4-BE49-F238E27FC236}">
                <a16:creationId xmlns:a16="http://schemas.microsoft.com/office/drawing/2014/main" id="{1301A6F7-D63F-42CC-8A25-17007EB5270B}"/>
              </a:ext>
            </a:extLst>
          </p:cNvPr>
          <p:cNvSpPr>
            <a:spLocks noGrp="1" noRot="1" noChangeAspect="1" noChangeArrowheads="1" noTextEdit="1"/>
          </p:cNvSpPr>
          <p:nvPr>
            <p:ph type="sldImg" idx="4294967295"/>
          </p:nvPr>
        </p:nvSpPr>
        <p:spPr>
          <a:ln/>
        </p:spPr>
      </p:sp>
      <p:sp>
        <p:nvSpPr>
          <p:cNvPr id="39939" name="Rectangle 3">
            <a:extLst>
              <a:ext uri="{FF2B5EF4-FFF2-40B4-BE49-F238E27FC236}">
                <a16:creationId xmlns:a16="http://schemas.microsoft.com/office/drawing/2014/main" id="{FD87B9E0-1EA5-44D8-BB0A-6ECB1A3EBFE0}"/>
              </a:ext>
            </a:extLst>
          </p:cNvPr>
          <p:cNvSpPr>
            <a:spLocks noGrp="1" noChangeArrowheads="1"/>
          </p:cNvSpPr>
          <p:nvPr>
            <p:ph type="body" idx="4294967295"/>
          </p:nvPr>
        </p:nvSpPr>
        <p:spPr/>
        <p:txBody>
          <a:bodyPr/>
          <a:lstStyle/>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a:extLst>
              <a:ext uri="{FF2B5EF4-FFF2-40B4-BE49-F238E27FC236}">
                <a16:creationId xmlns:a16="http://schemas.microsoft.com/office/drawing/2014/main" id="{65A1E31D-50E4-4195-8A09-EF8812ADD3FF}"/>
              </a:ext>
            </a:extLst>
          </p:cNvPr>
          <p:cNvSpPr>
            <a:spLocks noGrp="1" noRot="1" noChangeAspect="1" noChangeArrowheads="1" noTextEdit="1"/>
          </p:cNvSpPr>
          <p:nvPr>
            <p:ph type="sldImg" idx="4294967295"/>
          </p:nvPr>
        </p:nvSpPr>
        <p:spPr>
          <a:ln/>
        </p:spPr>
      </p:sp>
      <p:sp>
        <p:nvSpPr>
          <p:cNvPr id="41986" name="备注占位符 2">
            <a:extLst>
              <a:ext uri="{FF2B5EF4-FFF2-40B4-BE49-F238E27FC236}">
                <a16:creationId xmlns:a16="http://schemas.microsoft.com/office/drawing/2014/main" id="{1571D597-E0EA-488D-A190-4C05D4B48E05}"/>
              </a:ext>
            </a:extLst>
          </p:cNvPr>
          <p:cNvSpPr>
            <a:spLocks noGrp="1" noChangeArrowheads="1"/>
          </p:cNvSpPr>
          <p:nvPr>
            <p:ph type="body" idx="4294967295"/>
          </p:nvPr>
        </p:nvSpPr>
        <p:spPr/>
        <p:txBody>
          <a:bodyPr/>
          <a:lstStyle/>
          <a:p>
            <a:r>
              <a:rPr lang="zh-CN" altLang="en-US" b="1"/>
              <a:t>扫描隧道显微镜</a:t>
            </a:r>
            <a:r>
              <a:rPr lang="zh-CN" altLang="en-US"/>
              <a:t>：利用电子的量子隧穿效应来探测物质表面结构的仪器；</a:t>
            </a:r>
            <a:endParaRPr lang="en-US" altLang="zh-CN"/>
          </a:p>
          <a:p>
            <a:r>
              <a:rPr lang="zh-CN" altLang="en-US" b="1">
                <a:solidFill>
                  <a:srgbClr val="FFFF00"/>
                </a:solidFill>
              </a:rPr>
              <a:t>场发射扫描电子显微镜</a:t>
            </a:r>
            <a:r>
              <a:rPr lang="zh-CN" altLang="en-US">
                <a:solidFill>
                  <a:srgbClr val="FFFF00"/>
                </a:solidFill>
              </a:rPr>
              <a:t>：</a:t>
            </a:r>
            <a:r>
              <a:rPr lang="zh-CN" altLang="en-US"/>
              <a:t>利用二次电子成像原理的仪器（二次电子：在入射电子束作用下被轰击出来并离开样品表面的样品原子的核外电子叫做二次电子。二次电子一般都是在表层</a:t>
            </a:r>
            <a:r>
              <a:rPr lang="en-US" altLang="zh-CN"/>
              <a:t>5~10nm</a:t>
            </a:r>
            <a:r>
              <a:rPr lang="zh-CN" altLang="en-US"/>
              <a:t>深度范围内发射出来的，它对样品的表面形貌十分敏感，因此，能非常有效的显示样品的表面形貌。）；</a:t>
            </a:r>
            <a:endParaRPr lang="en-US" altLang="zh-CN"/>
          </a:p>
          <a:p>
            <a:r>
              <a:rPr lang="zh-CN" altLang="en-US" b="1"/>
              <a:t>透射电子显微镜</a:t>
            </a:r>
            <a:r>
              <a:rPr lang="zh-CN" altLang="en-US"/>
              <a:t>：把加速和聚集的电子束投射到非常薄的样品上，电子束穿过样品时会携带有样品的信息，从而形成透射电子的成像。</a:t>
            </a:r>
          </a:p>
        </p:txBody>
      </p:sp>
      <p:sp>
        <p:nvSpPr>
          <p:cNvPr id="41987" name="灯片编号占位符 3">
            <a:extLst>
              <a:ext uri="{FF2B5EF4-FFF2-40B4-BE49-F238E27FC236}">
                <a16:creationId xmlns:a16="http://schemas.microsoft.com/office/drawing/2014/main" id="{A23D027E-866B-443F-8A13-C78288C66D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0CD709A-4607-4BF8-A5FB-19BF602EE401}" type="slidenum">
              <a:rPr lang="en-US" altLang="zh-CN"/>
              <a:pPr/>
              <a:t>19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a:extLst>
              <a:ext uri="{FF2B5EF4-FFF2-40B4-BE49-F238E27FC236}">
                <a16:creationId xmlns:a16="http://schemas.microsoft.com/office/drawing/2014/main" id="{ED7B4492-972A-423B-BD33-7DDAE1CBBCF2}"/>
              </a:ext>
            </a:extLst>
          </p:cNvPr>
          <p:cNvSpPr>
            <a:spLocks noGrp="1" noRot="1" noChangeAspect="1" noChangeArrowheads="1" noTextEdit="1"/>
          </p:cNvSpPr>
          <p:nvPr>
            <p:ph type="sldImg" idx="4294967295"/>
          </p:nvPr>
        </p:nvSpPr>
        <p:spPr>
          <a:ln/>
        </p:spPr>
      </p:sp>
      <p:sp>
        <p:nvSpPr>
          <p:cNvPr id="44034" name="备注占位符 2">
            <a:extLst>
              <a:ext uri="{FF2B5EF4-FFF2-40B4-BE49-F238E27FC236}">
                <a16:creationId xmlns:a16="http://schemas.microsoft.com/office/drawing/2014/main" id="{712C2460-A0BD-4273-AD1F-1A37D4667D6C}"/>
              </a:ext>
            </a:extLst>
          </p:cNvPr>
          <p:cNvSpPr>
            <a:spLocks noGrp="1" noChangeArrowheads="1"/>
          </p:cNvSpPr>
          <p:nvPr>
            <p:ph type="body" idx="4294967295"/>
          </p:nvPr>
        </p:nvSpPr>
        <p:spPr/>
        <p:txBody>
          <a:bodyPr/>
          <a:lstStyle/>
          <a:p>
            <a:r>
              <a:rPr lang="zh-CN" altLang="en-US"/>
              <a:t>波包：一般的波是由若干种以至无限多种谐波叠加而成的，往往仍然是非局域性的。但是，在特定条件下，叠加后的波有可能是局域性的，犹如被某种曲面包裹住那样。这种局域性的波就叫做“波包”。</a:t>
            </a:r>
            <a:endParaRPr lang="en-US" altLang="zh-CN"/>
          </a:p>
          <a:p>
            <a:r>
              <a:rPr lang="zh-CN" altLang="en-US"/>
              <a:t>例子：取一根均匀而又较长的橡皮绳，让它的一端固定，另一端握在手中，拉直。起初，该系统处于静止状态。后来，握绳的手突然抖动了一下后又回到了原来的位置并重新静止下来。此后就会看到绳上有一个隆起的形状在移动，这个隆起的部分就叫做“波包”。</a:t>
            </a:r>
          </a:p>
        </p:txBody>
      </p:sp>
      <p:sp>
        <p:nvSpPr>
          <p:cNvPr id="44035" name="灯片编号占位符 3">
            <a:extLst>
              <a:ext uri="{FF2B5EF4-FFF2-40B4-BE49-F238E27FC236}">
                <a16:creationId xmlns:a16="http://schemas.microsoft.com/office/drawing/2014/main" id="{BFA557C5-B9FA-438A-940C-75015EE76A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2A0CDE2-91F3-444A-8D62-095A8ACC38AF}" type="slidenum">
              <a:rPr lang="en-US" altLang="zh-CN"/>
              <a:pPr/>
              <a:t>20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2FA0E29E-FBC2-43A5-BC9E-3A11F37B0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559A34C-DF2F-45C7-BDFE-325B170C3254}" type="slidenum">
              <a:rPr lang="en-US" altLang="zh-CN"/>
              <a:pPr/>
              <a:t>22</a:t>
            </a:fld>
            <a:endParaRPr lang="en-US" altLang="zh-CN"/>
          </a:p>
        </p:txBody>
      </p:sp>
      <p:sp>
        <p:nvSpPr>
          <p:cNvPr id="47106" name="Rectangle 2">
            <a:extLst>
              <a:ext uri="{FF2B5EF4-FFF2-40B4-BE49-F238E27FC236}">
                <a16:creationId xmlns:a16="http://schemas.microsoft.com/office/drawing/2014/main" id="{7E6DF56E-ADAE-4F5B-A7CE-7C949C7F6905}"/>
              </a:ext>
            </a:extLst>
          </p:cNvPr>
          <p:cNvSpPr>
            <a:spLocks noGrp="1" noRot="1" noChangeAspect="1" noChangeArrowheads="1" noTextEdit="1"/>
          </p:cNvSpPr>
          <p:nvPr>
            <p:ph type="sldImg" idx="4294967295"/>
          </p:nvPr>
        </p:nvSpPr>
        <p:spPr>
          <a:ln/>
        </p:spPr>
      </p:sp>
      <p:sp>
        <p:nvSpPr>
          <p:cNvPr id="47107" name="Rectangle 3">
            <a:extLst>
              <a:ext uri="{FF2B5EF4-FFF2-40B4-BE49-F238E27FC236}">
                <a16:creationId xmlns:a16="http://schemas.microsoft.com/office/drawing/2014/main" id="{2AD176F1-E12C-448D-97EE-0B7A74A5E387}"/>
              </a:ext>
            </a:extLst>
          </p:cNvPr>
          <p:cNvSpPr>
            <a:spLocks noGrp="1" noChangeArrowheads="1"/>
          </p:cNvSpPr>
          <p:nvPr>
            <p:ph type="body" idx="4294967295"/>
          </p:nvPr>
        </p:nvSpPr>
        <p:spPr/>
        <p:txBody>
          <a:bodyP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043241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3434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67218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379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18511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676709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7832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42733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61924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85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95088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53399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AutoShape 7">
            <a:extLst>
              <a:ext uri="{FF2B5EF4-FFF2-40B4-BE49-F238E27FC236}">
                <a16:creationId xmlns:a16="http://schemas.microsoft.com/office/drawing/2014/main" id="{91FC828C-5B3E-41D2-A86A-4791CCA5290F}"/>
              </a:ext>
            </a:extLst>
          </p:cNvPr>
          <p:cNvSpPr>
            <a:spLocks noChangeArrowheads="1"/>
          </p:cNvSpPr>
          <p:nvPr/>
        </p:nvSpPr>
        <p:spPr bwMode="auto">
          <a:xfrm>
            <a:off x="-25400" y="0"/>
            <a:ext cx="9204325" cy="6858000"/>
          </a:xfrm>
          <a:prstGeom prst="bevel">
            <a:avLst>
              <a:gd name="adj" fmla="val 1273"/>
            </a:avLst>
          </a:prstGeom>
          <a:solidFill>
            <a:srgbClr val="006699"/>
          </a:solidFill>
          <a:ln w="9525">
            <a:solidFill>
              <a:srgbClr val="006699"/>
            </a:solidFill>
            <a:miter lim="800000"/>
            <a:headEnd/>
            <a:tailEnd/>
          </a:ln>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1027" name="Rectangle 8">
            <a:extLst>
              <a:ext uri="{FF2B5EF4-FFF2-40B4-BE49-F238E27FC236}">
                <a16:creationId xmlns:a16="http://schemas.microsoft.com/office/drawing/2014/main" id="{A38F0412-1556-47C8-B4A2-4AD09CE98C2D}"/>
              </a:ext>
            </a:extLst>
          </p:cNvPr>
          <p:cNvSpPr>
            <a:spLocks noChangeArrowheads="1"/>
          </p:cNvSpPr>
          <p:nvPr/>
        </p:nvSpPr>
        <p:spPr bwMode="auto">
          <a:xfrm>
            <a:off x="250825" y="265113"/>
            <a:ext cx="8626475" cy="6330950"/>
          </a:xfrm>
          <a:prstGeom prst="rect">
            <a:avLst/>
          </a:prstGeom>
          <a:noFill/>
          <a:ln w="127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oleObject" Target="../embeddings/oleObject43.bin"/><Relationship Id="rId18" Type="http://schemas.openxmlformats.org/officeDocument/2006/relationships/image" Target="../media/image49.emf"/><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46.emf"/><Relationship Id="rId17" Type="http://schemas.openxmlformats.org/officeDocument/2006/relationships/oleObject" Target="../embeddings/oleObject45.bin"/><Relationship Id="rId2" Type="http://schemas.openxmlformats.org/officeDocument/2006/relationships/slideLayout" Target="../slideLayouts/slideLayout7.xml"/><Relationship Id="rId16" Type="http://schemas.openxmlformats.org/officeDocument/2006/relationships/image" Target="../media/image48.emf"/><Relationship Id="rId1" Type="http://schemas.openxmlformats.org/officeDocument/2006/relationships/vmlDrawing" Target="../drawings/vmlDrawing7.vml"/><Relationship Id="rId6" Type="http://schemas.openxmlformats.org/officeDocument/2006/relationships/image" Target="../media/image43.emf"/><Relationship Id="rId11" Type="http://schemas.openxmlformats.org/officeDocument/2006/relationships/oleObject" Target="../embeddings/oleObject42.bin"/><Relationship Id="rId5" Type="http://schemas.openxmlformats.org/officeDocument/2006/relationships/oleObject" Target="../embeddings/oleObject39.bin"/><Relationship Id="rId15" Type="http://schemas.openxmlformats.org/officeDocument/2006/relationships/oleObject" Target="../embeddings/oleObject44.bin"/><Relationship Id="rId10" Type="http://schemas.openxmlformats.org/officeDocument/2006/relationships/image" Target="../media/image45.emf"/><Relationship Id="rId4" Type="http://schemas.openxmlformats.org/officeDocument/2006/relationships/image" Target="../media/image42.emf"/><Relationship Id="rId9" Type="http://schemas.openxmlformats.org/officeDocument/2006/relationships/oleObject" Target="../embeddings/oleObject41.bin"/><Relationship Id="rId14" Type="http://schemas.openxmlformats.org/officeDocument/2006/relationships/image" Target="../media/image47.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46.bin"/></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http:/cai.tongji.edu.cn/jiaoan_little/wutiangang/ershizhang/Image345.gif" TargetMode="External"/><Relationship Id="rId5" Type="http://schemas.openxmlformats.org/officeDocument/2006/relationships/image" Target="../media/image54.png"/><Relationship Id="rId4" Type="http://schemas.openxmlformats.org/officeDocument/2006/relationships/image" Target="../media/image53.jpeg"/></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4.jpeg"/><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3.jpeg"/><Relationship Id="rId5" Type="http://schemas.openxmlformats.org/officeDocument/2006/relationships/image" Target="../media/image62.emf"/><Relationship Id="rId4" Type="http://schemas.openxmlformats.org/officeDocument/2006/relationships/oleObject" Target="../embeddings/oleObject47.bin"/></Relationships>
</file>

<file path=ppt/slides/_rels/slide1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oleObject" Target="../embeddings/oleObject4.bin"/><Relationship Id="rId1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9.jpeg"/><Relationship Id="rId7" Type="http://schemas.openxmlformats.org/officeDocument/2006/relationships/hyperlink" Target="file:///H:\2017&#22823;&#23398;&#29289;&#29702;\&#19979;&#20876;\14%20&#21128;&#23574;&#24178;&#28041;.swf" TargetMode="External"/><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75.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49.bin"/><Relationship Id="rId5" Type="http://schemas.openxmlformats.org/officeDocument/2006/relationships/image" Target="../media/image74.emf"/><Relationship Id="rId4" Type="http://schemas.openxmlformats.org/officeDocument/2006/relationships/oleObject" Target="../embeddings/oleObject48.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76.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50.bin"/><Relationship Id="rId5" Type="http://schemas.openxmlformats.org/officeDocument/2006/relationships/image" Target="../media/image78.jpeg"/><Relationship Id="rId4" Type="http://schemas.openxmlformats.org/officeDocument/2006/relationships/image" Target="../media/image77.jpe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82.emf"/><Relationship Id="rId18" Type="http://schemas.openxmlformats.org/officeDocument/2006/relationships/oleObject" Target="../embeddings/oleObject57.bin"/><Relationship Id="rId3" Type="http://schemas.openxmlformats.org/officeDocument/2006/relationships/notesSlide" Target="../notesSlides/notesSlide12.xml"/><Relationship Id="rId21" Type="http://schemas.openxmlformats.org/officeDocument/2006/relationships/image" Target="../media/image86.emf"/><Relationship Id="rId7" Type="http://schemas.openxmlformats.org/officeDocument/2006/relationships/image" Target="../media/image79.emf"/><Relationship Id="rId12" Type="http://schemas.openxmlformats.org/officeDocument/2006/relationships/oleObject" Target="../embeddings/oleObject54.bin"/><Relationship Id="rId17" Type="http://schemas.openxmlformats.org/officeDocument/2006/relationships/image" Target="../media/image84.emf"/><Relationship Id="rId2" Type="http://schemas.openxmlformats.org/officeDocument/2006/relationships/slideLayout" Target="../slideLayouts/slideLayout7.xml"/><Relationship Id="rId16" Type="http://schemas.openxmlformats.org/officeDocument/2006/relationships/oleObject" Target="../embeddings/oleObject56.bin"/><Relationship Id="rId20" Type="http://schemas.openxmlformats.org/officeDocument/2006/relationships/oleObject" Target="../embeddings/oleObject58.bin"/><Relationship Id="rId1" Type="http://schemas.openxmlformats.org/officeDocument/2006/relationships/vmlDrawing" Target="../drawings/vmlDrawing12.vml"/><Relationship Id="rId6" Type="http://schemas.openxmlformats.org/officeDocument/2006/relationships/oleObject" Target="../embeddings/oleObject51.bin"/><Relationship Id="rId11" Type="http://schemas.openxmlformats.org/officeDocument/2006/relationships/image" Target="../media/image81.emf"/><Relationship Id="rId5" Type="http://schemas.openxmlformats.org/officeDocument/2006/relationships/image" Target="../media/image87.jpeg"/><Relationship Id="rId15" Type="http://schemas.openxmlformats.org/officeDocument/2006/relationships/image" Target="../media/image83.emf"/><Relationship Id="rId10" Type="http://schemas.openxmlformats.org/officeDocument/2006/relationships/oleObject" Target="../embeddings/oleObject53.bin"/><Relationship Id="rId19" Type="http://schemas.openxmlformats.org/officeDocument/2006/relationships/image" Target="../media/image85.emf"/><Relationship Id="rId4" Type="http://schemas.openxmlformats.org/officeDocument/2006/relationships/image" Target="../media/image77.jpeg"/><Relationship Id="rId9" Type="http://schemas.openxmlformats.org/officeDocument/2006/relationships/image" Target="../media/image80.emf"/><Relationship Id="rId14" Type="http://schemas.openxmlformats.org/officeDocument/2006/relationships/oleObject" Target="../embeddings/oleObject5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3.emf"/><Relationship Id="rId3" Type="http://schemas.openxmlformats.org/officeDocument/2006/relationships/notesSlide" Target="../notesSlides/notesSlide1.xml"/><Relationship Id="rId7" Type="http://schemas.openxmlformats.org/officeDocument/2006/relationships/image" Target="../media/image10.emf"/><Relationship Id="rId12" Type="http://schemas.openxmlformats.org/officeDocument/2006/relationships/oleObject" Target="../embeddings/oleObject11.bin"/><Relationship Id="rId2" Type="http://schemas.openxmlformats.org/officeDocument/2006/relationships/slideLayout" Target="../slideLayouts/slideLayout7.xml"/><Relationship Id="rId16" Type="http://schemas.openxmlformats.org/officeDocument/2006/relationships/image" Target="../media/image15.gif"/><Relationship Id="rId1" Type="http://schemas.openxmlformats.org/officeDocument/2006/relationships/vmlDrawing" Target="../drawings/vmlDrawing2.vml"/><Relationship Id="rId6" Type="http://schemas.openxmlformats.org/officeDocument/2006/relationships/oleObject" Target="../embeddings/oleObject8.bin"/><Relationship Id="rId11" Type="http://schemas.openxmlformats.org/officeDocument/2006/relationships/image" Target="../media/image12.emf"/><Relationship Id="rId5" Type="http://schemas.openxmlformats.org/officeDocument/2006/relationships/image" Target="../media/image9.emf"/><Relationship Id="rId15" Type="http://schemas.openxmlformats.org/officeDocument/2006/relationships/image" Target="../media/image14.e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1.emf"/><Relationship Id="rId14"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xml"/><Relationship Id="rId7" Type="http://schemas.openxmlformats.org/officeDocument/2006/relationships/image" Target="../media/image9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5.png"/><Relationship Id="rId11" Type="http://schemas.openxmlformats.org/officeDocument/2006/relationships/image" Target="../media/image17.emf"/><Relationship Id="rId5" Type="http://schemas.openxmlformats.org/officeDocument/2006/relationships/image" Target="../media/image94.png"/><Relationship Id="rId10" Type="http://schemas.openxmlformats.org/officeDocument/2006/relationships/oleObject" Target="../embeddings/oleObject14.bin"/><Relationship Id="rId4" Type="http://schemas.openxmlformats.org/officeDocument/2006/relationships/image" Target="../media/image93.png"/><Relationship Id="rId9"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16.bin"/><Relationship Id="rId10" Type="http://schemas.openxmlformats.org/officeDocument/2006/relationships/image" Target="../media/image21.emf"/><Relationship Id="rId4" Type="http://schemas.openxmlformats.org/officeDocument/2006/relationships/image" Target="../media/image18.emf"/><Relationship Id="rId9"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24.bin"/><Relationship Id="rId18" Type="http://schemas.openxmlformats.org/officeDocument/2006/relationships/image" Target="../media/image30.wmf"/><Relationship Id="rId3" Type="http://schemas.openxmlformats.org/officeDocument/2006/relationships/oleObject" Target="../embeddings/oleObject19.bin"/><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27.emf"/><Relationship Id="rId17" Type="http://schemas.openxmlformats.org/officeDocument/2006/relationships/oleObject" Target="../embeddings/oleObject26.bin"/><Relationship Id="rId2" Type="http://schemas.openxmlformats.org/officeDocument/2006/relationships/slideLayout" Target="../slideLayouts/slideLayout7.xml"/><Relationship Id="rId16" Type="http://schemas.openxmlformats.org/officeDocument/2006/relationships/image" Target="../media/image29.wmf"/><Relationship Id="rId20" Type="http://schemas.openxmlformats.org/officeDocument/2006/relationships/image" Target="../media/image31.wmf"/><Relationship Id="rId1" Type="http://schemas.openxmlformats.org/officeDocument/2006/relationships/vmlDrawing" Target="../drawings/vmlDrawing5.vml"/><Relationship Id="rId6" Type="http://schemas.openxmlformats.org/officeDocument/2006/relationships/image" Target="../media/image24.emf"/><Relationship Id="rId11" Type="http://schemas.openxmlformats.org/officeDocument/2006/relationships/oleObject" Target="../embeddings/oleObject23.bin"/><Relationship Id="rId5" Type="http://schemas.openxmlformats.org/officeDocument/2006/relationships/oleObject" Target="../embeddings/oleObject20.bin"/><Relationship Id="rId15" Type="http://schemas.openxmlformats.org/officeDocument/2006/relationships/oleObject" Target="../embeddings/oleObject25.bin"/><Relationship Id="rId10" Type="http://schemas.openxmlformats.org/officeDocument/2006/relationships/image" Target="../media/image26.emf"/><Relationship Id="rId19" Type="http://schemas.openxmlformats.org/officeDocument/2006/relationships/oleObject" Target="../embeddings/oleObject27.bin"/><Relationship Id="rId4" Type="http://schemas.openxmlformats.org/officeDocument/2006/relationships/image" Target="../media/image23.emf"/><Relationship Id="rId9" Type="http://schemas.openxmlformats.org/officeDocument/2006/relationships/oleObject" Target="../embeddings/oleObject22.bin"/><Relationship Id="rId14" Type="http://schemas.openxmlformats.org/officeDocument/2006/relationships/image" Target="../media/image28.emf"/><Relationship Id="rId22" Type="http://schemas.openxmlformats.org/officeDocument/2006/relationships/image" Target="../media/image32.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37.wmf"/><Relationship Id="rId18" Type="http://schemas.openxmlformats.org/officeDocument/2006/relationships/oleObject" Target="../embeddings/oleObject36.bin"/><Relationship Id="rId3" Type="http://schemas.openxmlformats.org/officeDocument/2006/relationships/notesSlide" Target="../notesSlides/notesSlide3.xml"/><Relationship Id="rId21" Type="http://schemas.openxmlformats.org/officeDocument/2006/relationships/image" Target="../media/image41.emf"/><Relationship Id="rId7" Type="http://schemas.openxmlformats.org/officeDocument/2006/relationships/image" Target="../media/image34.wmf"/><Relationship Id="rId12" Type="http://schemas.openxmlformats.org/officeDocument/2006/relationships/oleObject" Target="../embeddings/oleObject33.bin"/><Relationship Id="rId17" Type="http://schemas.openxmlformats.org/officeDocument/2006/relationships/image" Target="../media/image39.emf"/><Relationship Id="rId2" Type="http://schemas.openxmlformats.org/officeDocument/2006/relationships/slideLayout" Target="../slideLayouts/slideLayout7.xml"/><Relationship Id="rId16" Type="http://schemas.openxmlformats.org/officeDocument/2006/relationships/oleObject" Target="../embeddings/oleObject35.bin"/><Relationship Id="rId20" Type="http://schemas.openxmlformats.org/officeDocument/2006/relationships/oleObject" Target="../embeddings/oleObject37.bin"/><Relationship Id="rId1" Type="http://schemas.openxmlformats.org/officeDocument/2006/relationships/vmlDrawing" Target="../drawings/vmlDrawing6.vml"/><Relationship Id="rId6" Type="http://schemas.openxmlformats.org/officeDocument/2006/relationships/oleObject" Target="../embeddings/oleObject30.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32.bin"/><Relationship Id="rId19" Type="http://schemas.openxmlformats.org/officeDocument/2006/relationships/image" Target="../media/image40.emf"/><Relationship Id="rId4" Type="http://schemas.openxmlformats.org/officeDocument/2006/relationships/oleObject" Target="../embeddings/oleObject29.bin"/><Relationship Id="rId9" Type="http://schemas.openxmlformats.org/officeDocument/2006/relationships/image" Target="../media/image35.wmf"/><Relationship Id="rId14"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5">
            <a:extLst>
              <a:ext uri="{FF2B5EF4-FFF2-40B4-BE49-F238E27FC236}">
                <a16:creationId xmlns:a16="http://schemas.microsoft.com/office/drawing/2014/main" id="{39AC1C33-7C93-4751-8E4A-D2B679B2F494}"/>
              </a:ext>
            </a:extLst>
          </p:cNvPr>
          <p:cNvGrpSpPr>
            <a:grpSpLocks/>
          </p:cNvGrpSpPr>
          <p:nvPr/>
        </p:nvGrpSpPr>
        <p:grpSpPr bwMode="auto">
          <a:xfrm>
            <a:off x="-571500" y="0"/>
            <a:ext cx="10293350" cy="6858000"/>
            <a:chOff x="-571500" y="0"/>
            <a:chExt cx="10293350" cy="6858024"/>
          </a:xfrm>
        </p:grpSpPr>
        <p:pic>
          <p:nvPicPr>
            <p:cNvPr id="4101" name="Picture 4">
              <a:extLst>
                <a:ext uri="{FF2B5EF4-FFF2-40B4-BE49-F238E27FC236}">
                  <a16:creationId xmlns:a16="http://schemas.microsoft.com/office/drawing/2014/main" id="{09835E99-6BDC-4FA0-8AA1-AC6621D38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0"/>
              <a:ext cx="10293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矩形 4">
              <a:extLst>
                <a:ext uri="{FF2B5EF4-FFF2-40B4-BE49-F238E27FC236}">
                  <a16:creationId xmlns:a16="http://schemas.microsoft.com/office/drawing/2014/main" id="{52213544-6606-472E-9167-8154BFC98A45}"/>
                </a:ext>
              </a:extLst>
            </p:cNvPr>
            <p:cNvSpPr>
              <a:spLocks noChangeArrowheads="1"/>
            </p:cNvSpPr>
            <p:nvPr/>
          </p:nvSpPr>
          <p:spPr bwMode="auto">
            <a:xfrm>
              <a:off x="6344861" y="6457914"/>
              <a:ext cx="2619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FF0000"/>
                  </a:solidFill>
                </a:rPr>
                <a:t>Yosemite National Park</a:t>
              </a:r>
              <a:endParaRPr lang="zh-CN" altLang="en-US" sz="2000" dirty="0">
                <a:solidFill>
                  <a:srgbClr val="FF0000"/>
                </a:solidFill>
              </a:endParaRPr>
            </a:p>
          </p:txBody>
        </p:sp>
      </p:grpSp>
      <p:sp>
        <p:nvSpPr>
          <p:cNvPr id="7" name="Text Box 1039">
            <a:extLst>
              <a:ext uri="{FF2B5EF4-FFF2-40B4-BE49-F238E27FC236}">
                <a16:creationId xmlns:a16="http://schemas.microsoft.com/office/drawing/2014/main" id="{0053801A-7244-435B-A4A9-6BB7DFF53AF1}"/>
              </a:ext>
            </a:extLst>
          </p:cNvPr>
          <p:cNvSpPr txBox="1">
            <a:spLocks noChangeArrowheads="1"/>
          </p:cNvSpPr>
          <p:nvPr/>
        </p:nvSpPr>
        <p:spPr bwMode="auto">
          <a:xfrm>
            <a:off x="1295400" y="3705225"/>
            <a:ext cx="6705600" cy="1758950"/>
          </a:xfrm>
          <a:prstGeom prst="rect">
            <a:avLst/>
          </a:prstGeom>
          <a:noFill/>
          <a:ln w="9525">
            <a:noFill/>
            <a:miter lim="800000"/>
            <a:headEnd/>
            <a:tailEnd/>
          </a:ln>
          <a:effectLst/>
        </p:spPr>
        <p:txBody>
          <a:bodyPr>
            <a:spAutoFit/>
          </a:bodyPr>
          <a:lstStyle/>
          <a:p>
            <a:pPr algn="ctr" eaLnBrk="1" hangingPunct="1">
              <a:lnSpc>
                <a:spcPct val="75000"/>
              </a:lnSpc>
              <a:defRPr/>
            </a:pPr>
            <a:r>
              <a:rPr lang="en-US" altLang="zh-CN" sz="4000" dirty="0">
                <a:solidFill>
                  <a:srgbClr val="FFFF00"/>
                </a:solidFill>
                <a:effectLst>
                  <a:outerShdw blurRad="38100" dist="38100" dir="2700000" algn="tl">
                    <a:srgbClr val="000000"/>
                  </a:outerShdw>
                </a:effectLst>
              </a:rPr>
              <a:t>Xi’an  </a:t>
            </a:r>
            <a:r>
              <a:rPr lang="en-US" altLang="zh-CN" sz="4000" dirty="0" err="1">
                <a:solidFill>
                  <a:srgbClr val="FFFF00"/>
                </a:solidFill>
                <a:effectLst>
                  <a:outerShdw blurRad="38100" dist="38100" dir="2700000" algn="tl">
                    <a:srgbClr val="000000"/>
                  </a:outerShdw>
                </a:effectLst>
              </a:rPr>
              <a:t>Jiaotong</a:t>
            </a:r>
            <a:r>
              <a:rPr lang="en-US" altLang="zh-CN" sz="4000" dirty="0">
                <a:solidFill>
                  <a:srgbClr val="FFFF00"/>
                </a:solidFill>
                <a:effectLst>
                  <a:outerShdw blurRad="38100" dist="38100" dir="2700000" algn="tl">
                    <a:srgbClr val="000000"/>
                  </a:outerShdw>
                </a:effectLst>
              </a:rPr>
              <a:t>  University</a:t>
            </a:r>
          </a:p>
          <a:p>
            <a:pPr algn="ctr" eaLnBrk="1" hangingPunct="1">
              <a:lnSpc>
                <a:spcPct val="75000"/>
              </a:lnSpc>
              <a:defRPr/>
            </a:pPr>
            <a:endParaRPr lang="zh-CN" altLang="en-US" sz="4000" dirty="0">
              <a:solidFill>
                <a:srgbClr val="FFFF00"/>
              </a:solidFill>
              <a:effectLst>
                <a:outerShdw blurRad="38100" dist="38100" dir="2700000" algn="tl">
                  <a:srgbClr val="000000"/>
                </a:outerShdw>
              </a:effectLst>
              <a:latin typeface="Arial" charset="0"/>
              <a:ea typeface="楷体_GB2312" pitchFamily="49" charset="-122"/>
            </a:endParaRPr>
          </a:p>
          <a:p>
            <a:pPr algn="ctr" eaLnBrk="1" hangingPunct="1">
              <a:lnSpc>
                <a:spcPct val="75000"/>
              </a:lnSpc>
              <a:defRPr/>
            </a:pPr>
            <a:endParaRPr lang="en-US" altLang="zh-CN" sz="2800" dirty="0">
              <a:solidFill>
                <a:srgbClr val="FFFF00"/>
              </a:solidFill>
              <a:effectLst>
                <a:outerShdw blurRad="38100" dist="38100" dir="2700000" algn="tl">
                  <a:srgbClr val="000000"/>
                </a:outerShdw>
              </a:effectLst>
              <a:latin typeface="Arial" charset="0"/>
              <a:ea typeface="华文仿宋" pitchFamily="17" charset="-122"/>
            </a:endParaRPr>
          </a:p>
          <a:p>
            <a:pPr algn="ctr" eaLnBrk="1" hangingPunct="1">
              <a:lnSpc>
                <a:spcPct val="75000"/>
              </a:lnSpc>
              <a:defRPr/>
            </a:pPr>
            <a:r>
              <a:rPr lang="en-US" altLang="zh-CN" sz="3600" dirty="0">
                <a:solidFill>
                  <a:srgbClr val="FFFF00"/>
                </a:solidFill>
                <a:effectLst>
                  <a:outerShdw blurRad="38100" dist="38100" dir="2700000" algn="tl">
                    <a:srgbClr val="000000"/>
                  </a:outerShdw>
                </a:effectLst>
                <a:ea typeface="华文仿宋" pitchFamily="17" charset="-122"/>
              </a:rPr>
              <a:t>Dec. 13, 2022</a:t>
            </a:r>
          </a:p>
        </p:txBody>
      </p:sp>
      <p:sp>
        <p:nvSpPr>
          <p:cNvPr id="4100" name="WordArt 1044">
            <a:extLst>
              <a:ext uri="{FF2B5EF4-FFF2-40B4-BE49-F238E27FC236}">
                <a16:creationId xmlns:a16="http://schemas.microsoft.com/office/drawing/2014/main" id="{583C432B-27A5-461B-85A5-7C5DABD14031}"/>
              </a:ext>
            </a:extLst>
          </p:cNvPr>
          <p:cNvSpPr>
            <a:spLocks noChangeArrowheads="1" noChangeShapeType="1" noTextEdit="1"/>
          </p:cNvSpPr>
          <p:nvPr/>
        </p:nvSpPr>
        <p:spPr bwMode="auto">
          <a:xfrm>
            <a:off x="539750" y="1268413"/>
            <a:ext cx="8077200" cy="12969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800" i="1" kern="10">
                <a:solidFill>
                  <a:srgbClr val="FF0000"/>
                </a:solidFill>
                <a:effectLst>
                  <a:outerShdw dist="35921" dir="2700000" algn="ctr" rotWithShape="0">
                    <a:srgbClr val="808080"/>
                  </a:outerShdw>
                </a:effectLst>
                <a:cs typeface="Times New Roman" panose="02020603050405020304" pitchFamily="18" charset="0"/>
              </a:rPr>
              <a:t>University Physics</a:t>
            </a:r>
            <a:endParaRPr lang="zh-CN" altLang="en-US" sz="4800" i="1" kern="10">
              <a:solidFill>
                <a:srgbClr val="FF0000"/>
              </a:solidFill>
              <a:effectLst>
                <a:outerShdw dist="35921" dir="2700000" algn="ctr" rotWithShape="0">
                  <a:srgbClr val="808080"/>
                </a:outerShdw>
              </a:effectLs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25" name="Rectangle 21">
            <a:extLst>
              <a:ext uri="{FF2B5EF4-FFF2-40B4-BE49-F238E27FC236}">
                <a16:creationId xmlns:a16="http://schemas.microsoft.com/office/drawing/2014/main" id="{F9A1568B-38BB-464D-8E72-395A58DC8095}"/>
              </a:ext>
            </a:extLst>
          </p:cNvPr>
          <p:cNvSpPr>
            <a:spLocks noChangeArrowheads="1"/>
          </p:cNvSpPr>
          <p:nvPr/>
        </p:nvSpPr>
        <p:spPr bwMode="auto">
          <a:xfrm>
            <a:off x="433388" y="428625"/>
            <a:ext cx="8139112" cy="1477963"/>
          </a:xfrm>
          <a:prstGeom prst="rect">
            <a:avLst/>
          </a:prstGeom>
          <a:noFill/>
          <a:ln w="9525">
            <a:noFill/>
            <a:miter lim="800000"/>
          </a:ln>
        </p:spPr>
        <p:txBody>
          <a:bodyPr>
            <a:spAutoFit/>
          </a:bodyPr>
          <a:lstStyle/>
          <a:p>
            <a:pPr eaLnBrk="0" hangingPunct="0">
              <a:lnSpc>
                <a:spcPts val="3600"/>
              </a:lnSpc>
            </a:pPr>
            <a:r>
              <a:rPr lang="zh-CN" altLang="en-US">
                <a:solidFill>
                  <a:srgbClr val="00FFFF"/>
                </a:solidFill>
                <a:latin typeface="宋体" panose="02010600030101010101" pitchFamily="2" charset="-122"/>
              </a:rPr>
              <a:t> </a:t>
            </a:r>
            <a:r>
              <a:rPr lang="zh-CN" altLang="en-US">
                <a:solidFill>
                  <a:srgbClr val="FFFF00"/>
                </a:solidFill>
                <a:latin typeface="宋体" panose="02010600030101010101" pitchFamily="2" charset="-122"/>
              </a:rPr>
              <a:t>例：</a:t>
            </a:r>
            <a:r>
              <a:rPr lang="zh-CN" altLang="en-US">
                <a:solidFill>
                  <a:srgbClr val="FFFFFF"/>
                </a:solidFill>
                <a:latin typeface="宋体" panose="02010600030101010101" pitchFamily="2" charset="-122"/>
              </a:rPr>
              <a:t>设电子的总能量可写成动能和静能之和。试推导出计</a:t>
            </a:r>
            <a:endParaRPr lang="en-US" altLang="zh-CN">
              <a:solidFill>
                <a:srgbClr val="FFFFFF"/>
              </a:solidFill>
              <a:latin typeface="宋体" panose="02010600030101010101" pitchFamily="2" charset="-122"/>
            </a:endParaRPr>
          </a:p>
          <a:p>
            <a:pPr eaLnBrk="0" hangingPunct="0">
              <a:lnSpc>
                <a:spcPts val="3600"/>
              </a:lnSpc>
            </a:pPr>
            <a:r>
              <a:rPr lang="en-US" altLang="zh-CN">
                <a:solidFill>
                  <a:srgbClr val="FFFFFF"/>
                </a:solidFill>
                <a:latin typeface="宋体" panose="02010600030101010101" pitchFamily="2" charset="-122"/>
              </a:rPr>
              <a:t>     </a:t>
            </a:r>
            <a:r>
              <a:rPr lang="zh-CN" altLang="en-US">
                <a:solidFill>
                  <a:srgbClr val="FFFFFF"/>
                </a:solidFill>
                <a:latin typeface="宋体" panose="02010600030101010101" pitchFamily="2" charset="-122"/>
              </a:rPr>
              <a:t>算物质波波长公式，以及当电子速度比光速小得多时</a:t>
            </a:r>
            <a:endParaRPr lang="en-US" altLang="zh-CN">
              <a:solidFill>
                <a:srgbClr val="FFFFFF"/>
              </a:solidFill>
              <a:latin typeface="宋体" panose="02010600030101010101" pitchFamily="2" charset="-122"/>
            </a:endParaRPr>
          </a:p>
          <a:p>
            <a:pPr eaLnBrk="0" hangingPunct="0">
              <a:lnSpc>
                <a:spcPts val="3600"/>
              </a:lnSpc>
            </a:pPr>
            <a:r>
              <a:rPr lang="en-US" altLang="zh-CN">
                <a:solidFill>
                  <a:srgbClr val="FFFFFF"/>
                </a:solidFill>
                <a:latin typeface="宋体" panose="02010600030101010101" pitchFamily="2" charset="-122"/>
              </a:rPr>
              <a:t>     </a:t>
            </a:r>
            <a:r>
              <a:rPr lang="zh-CN" altLang="en-US">
                <a:solidFill>
                  <a:srgbClr val="FFFFFF"/>
                </a:solidFill>
                <a:latin typeface="宋体" panose="02010600030101010101" pitchFamily="2" charset="-122"/>
              </a:rPr>
              <a:t>的近似式。</a:t>
            </a:r>
          </a:p>
        </p:txBody>
      </p:sp>
      <p:graphicFrame>
        <p:nvGraphicFramePr>
          <p:cNvPr id="175127" name="Object 2">
            <a:extLst>
              <a:ext uri="{FF2B5EF4-FFF2-40B4-BE49-F238E27FC236}">
                <a16:creationId xmlns:a16="http://schemas.microsoft.com/office/drawing/2014/main" id="{028EECF6-1872-4FA7-8A14-60A75F654E8F}"/>
              </a:ext>
            </a:extLst>
          </p:cNvPr>
          <p:cNvGraphicFramePr>
            <a:graphicFrameLocks noChangeAspect="1"/>
          </p:cNvGraphicFramePr>
          <p:nvPr/>
        </p:nvGraphicFramePr>
        <p:xfrm>
          <a:off x="1428750" y="1928813"/>
          <a:ext cx="2514600" cy="558800"/>
        </p:xfrm>
        <a:graphic>
          <a:graphicData uri="http://schemas.openxmlformats.org/presentationml/2006/ole">
            <mc:AlternateContent xmlns:mc="http://schemas.openxmlformats.org/markup-compatibility/2006">
              <mc:Choice xmlns:v="urn:schemas-microsoft-com:vml" Requires="v">
                <p:oleObj spid="_x0000_s498826" r:id="rId3" imgW="1334160" imgH="291240" progId="Equation.3">
                  <p:embed/>
                </p:oleObj>
              </mc:Choice>
              <mc:Fallback>
                <p:oleObj r:id="rId3" imgW="1334160" imgH="291240" progId="Equation.3">
                  <p:embed/>
                  <p:pic>
                    <p:nvPicPr>
                      <p:cNvPr id="175127" name="Object 2">
                        <a:extLst>
                          <a:ext uri="{FF2B5EF4-FFF2-40B4-BE49-F238E27FC236}">
                            <a16:creationId xmlns:a16="http://schemas.microsoft.com/office/drawing/2014/main" id="{028EECF6-1872-4FA7-8A14-60A75F654E8F}"/>
                          </a:ext>
                        </a:extLst>
                      </p:cNvPr>
                      <p:cNvPicPr>
                        <a:picLocks noChangeAspect="1" noChangeArrowheads="1"/>
                      </p:cNvPicPr>
                      <p:nvPr/>
                    </p:nvPicPr>
                    <p:blipFill>
                      <a:blip r:embed="rId4">
                        <a:lum bright="36000"/>
                        <a:extLst>
                          <a:ext uri="{28A0092B-C50C-407E-A947-70E740481C1C}">
                            <a14:useLocalDpi xmlns:a14="http://schemas.microsoft.com/office/drawing/2010/main" val="0"/>
                          </a:ext>
                        </a:extLst>
                      </a:blip>
                      <a:srcRect/>
                      <a:stretch>
                        <a:fillRect/>
                      </a:stretch>
                    </p:blipFill>
                    <p:spPr bwMode="auto">
                      <a:xfrm>
                        <a:off x="1428750" y="1928813"/>
                        <a:ext cx="25146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5128" name="Rectangle 24">
            <a:extLst>
              <a:ext uri="{FF2B5EF4-FFF2-40B4-BE49-F238E27FC236}">
                <a16:creationId xmlns:a16="http://schemas.microsoft.com/office/drawing/2014/main" id="{7A978A9C-279C-4791-8F63-4AC95D2814E8}"/>
              </a:ext>
            </a:extLst>
          </p:cNvPr>
          <p:cNvSpPr>
            <a:spLocks noChangeArrowheads="1"/>
          </p:cNvSpPr>
          <p:nvPr/>
        </p:nvSpPr>
        <p:spPr bwMode="auto">
          <a:xfrm>
            <a:off x="500063" y="1971675"/>
            <a:ext cx="1389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FFFF00"/>
                </a:solidFill>
                <a:ea typeface="楷体_GB2312" pitchFamily="49" charset="-122"/>
              </a:rPr>
              <a:t>解：</a:t>
            </a:r>
          </a:p>
        </p:txBody>
      </p:sp>
      <p:graphicFrame>
        <p:nvGraphicFramePr>
          <p:cNvPr id="175129" name="Object 3">
            <a:extLst>
              <a:ext uri="{FF2B5EF4-FFF2-40B4-BE49-F238E27FC236}">
                <a16:creationId xmlns:a16="http://schemas.microsoft.com/office/drawing/2014/main" id="{2A1097F4-972B-48C3-98F3-78E07AA495BD}"/>
              </a:ext>
            </a:extLst>
          </p:cNvPr>
          <p:cNvGraphicFramePr>
            <a:graphicFrameLocks noChangeAspect="1"/>
          </p:cNvGraphicFramePr>
          <p:nvPr/>
        </p:nvGraphicFramePr>
        <p:xfrm>
          <a:off x="1571625" y="2571750"/>
          <a:ext cx="2876550" cy="865188"/>
        </p:xfrm>
        <a:graphic>
          <a:graphicData uri="http://schemas.openxmlformats.org/presentationml/2006/ole">
            <mc:AlternateContent xmlns:mc="http://schemas.openxmlformats.org/markup-compatibility/2006">
              <mc:Choice xmlns:v="urn:schemas-microsoft-com:vml" Requires="v">
                <p:oleObj spid="_x0000_s498827" r:id="rId5" imgW="1524960" imgH="447840" progId="Equation.3">
                  <p:embed/>
                </p:oleObj>
              </mc:Choice>
              <mc:Fallback>
                <p:oleObj r:id="rId5" imgW="1524960" imgH="447840" progId="Equation.3">
                  <p:embed/>
                  <p:pic>
                    <p:nvPicPr>
                      <p:cNvPr id="175129" name="Object 3">
                        <a:extLst>
                          <a:ext uri="{FF2B5EF4-FFF2-40B4-BE49-F238E27FC236}">
                            <a16:creationId xmlns:a16="http://schemas.microsoft.com/office/drawing/2014/main" id="{2A1097F4-972B-48C3-98F3-78E07AA495BD}"/>
                          </a:ext>
                        </a:extLst>
                      </p:cNvPr>
                      <p:cNvPicPr>
                        <a:picLocks noChangeAspect="1" noChangeArrowheads="1"/>
                      </p:cNvPicPr>
                      <p:nvPr/>
                    </p:nvPicPr>
                    <p:blipFill>
                      <a:blip r:embed="rId6">
                        <a:lum bright="36000"/>
                        <a:extLst>
                          <a:ext uri="{28A0092B-C50C-407E-A947-70E740481C1C}">
                            <a14:useLocalDpi xmlns:a14="http://schemas.microsoft.com/office/drawing/2010/main" val="0"/>
                          </a:ext>
                        </a:extLst>
                      </a:blip>
                      <a:srcRect/>
                      <a:stretch>
                        <a:fillRect/>
                      </a:stretch>
                    </p:blipFill>
                    <p:spPr bwMode="auto">
                      <a:xfrm>
                        <a:off x="1571625" y="2571750"/>
                        <a:ext cx="287655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30" name="Object 4">
            <a:extLst>
              <a:ext uri="{FF2B5EF4-FFF2-40B4-BE49-F238E27FC236}">
                <a16:creationId xmlns:a16="http://schemas.microsoft.com/office/drawing/2014/main" id="{19E99B25-39AD-4E22-8F84-02036EC441AC}"/>
              </a:ext>
            </a:extLst>
          </p:cNvPr>
          <p:cNvGraphicFramePr>
            <a:graphicFrameLocks noChangeAspect="1"/>
          </p:cNvGraphicFramePr>
          <p:nvPr/>
        </p:nvGraphicFramePr>
        <p:xfrm>
          <a:off x="4429125" y="2571750"/>
          <a:ext cx="3825875" cy="865188"/>
        </p:xfrm>
        <a:graphic>
          <a:graphicData uri="http://schemas.openxmlformats.org/presentationml/2006/ole">
            <mc:AlternateContent xmlns:mc="http://schemas.openxmlformats.org/markup-compatibility/2006">
              <mc:Choice xmlns:v="urn:schemas-microsoft-com:vml" Requires="v">
                <p:oleObj spid="_x0000_s498828" r:id="rId7" imgW="2040840" imgH="447840" progId="Equation.3">
                  <p:embed/>
                </p:oleObj>
              </mc:Choice>
              <mc:Fallback>
                <p:oleObj r:id="rId7" imgW="2040840" imgH="447840" progId="Equation.3">
                  <p:embed/>
                  <p:pic>
                    <p:nvPicPr>
                      <p:cNvPr id="175130" name="Object 4">
                        <a:extLst>
                          <a:ext uri="{FF2B5EF4-FFF2-40B4-BE49-F238E27FC236}">
                            <a16:creationId xmlns:a16="http://schemas.microsoft.com/office/drawing/2014/main" id="{19E99B25-39AD-4E22-8F84-02036EC441AC}"/>
                          </a:ext>
                        </a:extLst>
                      </p:cNvPr>
                      <p:cNvPicPr>
                        <a:picLocks noChangeAspect="1" noChangeArrowheads="1"/>
                      </p:cNvPicPr>
                      <p:nvPr/>
                    </p:nvPicPr>
                    <p:blipFill>
                      <a:blip r:embed="rId8">
                        <a:lum bright="36000"/>
                        <a:extLst>
                          <a:ext uri="{28A0092B-C50C-407E-A947-70E740481C1C}">
                            <a14:useLocalDpi xmlns:a14="http://schemas.microsoft.com/office/drawing/2010/main" val="0"/>
                          </a:ext>
                        </a:extLst>
                      </a:blip>
                      <a:srcRect/>
                      <a:stretch>
                        <a:fillRect/>
                      </a:stretch>
                    </p:blipFill>
                    <p:spPr bwMode="auto">
                      <a:xfrm>
                        <a:off x="4429125" y="2571750"/>
                        <a:ext cx="382587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31" name="Object 5">
            <a:extLst>
              <a:ext uri="{FF2B5EF4-FFF2-40B4-BE49-F238E27FC236}">
                <a16:creationId xmlns:a16="http://schemas.microsoft.com/office/drawing/2014/main" id="{8A6F5BBD-EF18-4242-A529-FCF43780F5FD}"/>
              </a:ext>
            </a:extLst>
          </p:cNvPr>
          <p:cNvGraphicFramePr>
            <a:graphicFrameLocks noChangeAspect="1"/>
          </p:cNvGraphicFramePr>
          <p:nvPr/>
        </p:nvGraphicFramePr>
        <p:xfrm>
          <a:off x="1857375" y="3635375"/>
          <a:ext cx="2820988" cy="865188"/>
        </p:xfrm>
        <a:graphic>
          <a:graphicData uri="http://schemas.openxmlformats.org/presentationml/2006/ole">
            <mc:AlternateContent xmlns:mc="http://schemas.openxmlformats.org/markup-compatibility/2006">
              <mc:Choice xmlns:v="urn:schemas-microsoft-com:vml" Requires="v">
                <p:oleObj spid="_x0000_s498829" r:id="rId9" imgW="1502640" imgH="447840" progId="Equation.3">
                  <p:embed/>
                </p:oleObj>
              </mc:Choice>
              <mc:Fallback>
                <p:oleObj r:id="rId9" imgW="1502640" imgH="447840" progId="Equation.3">
                  <p:embed/>
                  <p:pic>
                    <p:nvPicPr>
                      <p:cNvPr id="175131" name="Object 5">
                        <a:extLst>
                          <a:ext uri="{FF2B5EF4-FFF2-40B4-BE49-F238E27FC236}">
                            <a16:creationId xmlns:a16="http://schemas.microsoft.com/office/drawing/2014/main" id="{8A6F5BBD-EF18-4242-A529-FCF43780F5FD}"/>
                          </a:ext>
                        </a:extLst>
                      </p:cNvPr>
                      <p:cNvPicPr>
                        <a:picLocks noChangeAspect="1" noChangeArrowheads="1"/>
                      </p:cNvPicPr>
                      <p:nvPr/>
                    </p:nvPicPr>
                    <p:blipFill>
                      <a:blip r:embed="rId10">
                        <a:lum bright="36000"/>
                        <a:extLst>
                          <a:ext uri="{28A0092B-C50C-407E-A947-70E740481C1C}">
                            <a14:useLocalDpi xmlns:a14="http://schemas.microsoft.com/office/drawing/2010/main" val="0"/>
                          </a:ext>
                        </a:extLst>
                      </a:blip>
                      <a:srcRect/>
                      <a:stretch>
                        <a:fillRect/>
                      </a:stretch>
                    </p:blipFill>
                    <p:spPr bwMode="auto">
                      <a:xfrm>
                        <a:off x="1857375" y="3635375"/>
                        <a:ext cx="282098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32" name="Object 6">
            <a:extLst>
              <a:ext uri="{FF2B5EF4-FFF2-40B4-BE49-F238E27FC236}">
                <a16:creationId xmlns:a16="http://schemas.microsoft.com/office/drawing/2014/main" id="{F615ECEA-FF48-4C9B-81E9-438DE900638F}"/>
              </a:ext>
            </a:extLst>
          </p:cNvPr>
          <p:cNvGraphicFramePr>
            <a:graphicFrameLocks noChangeAspect="1"/>
          </p:cNvGraphicFramePr>
          <p:nvPr/>
        </p:nvGraphicFramePr>
        <p:xfrm>
          <a:off x="1227138" y="5227638"/>
          <a:ext cx="1004887" cy="1008062"/>
        </p:xfrm>
        <a:graphic>
          <a:graphicData uri="http://schemas.openxmlformats.org/presentationml/2006/ole">
            <mc:AlternateContent xmlns:mc="http://schemas.openxmlformats.org/markup-compatibility/2006">
              <mc:Choice xmlns:v="urn:schemas-microsoft-com:vml" Requires="v">
                <p:oleObj spid="_x0000_s498830" r:id="rId11" imgW="482040" imgH="481680" progId="Equation.3">
                  <p:embed/>
                </p:oleObj>
              </mc:Choice>
              <mc:Fallback>
                <p:oleObj r:id="rId11" imgW="482040" imgH="481680" progId="Equation.3">
                  <p:embed/>
                  <p:pic>
                    <p:nvPicPr>
                      <p:cNvPr id="175132" name="Object 6">
                        <a:extLst>
                          <a:ext uri="{FF2B5EF4-FFF2-40B4-BE49-F238E27FC236}">
                            <a16:creationId xmlns:a16="http://schemas.microsoft.com/office/drawing/2014/main" id="{F615ECEA-FF48-4C9B-81E9-438DE900638F}"/>
                          </a:ext>
                        </a:extLst>
                      </p:cNvPr>
                      <p:cNvPicPr>
                        <a:picLocks noChangeAspect="1" noChangeArrowheads="1"/>
                      </p:cNvPicPr>
                      <p:nvPr/>
                    </p:nvPicPr>
                    <p:blipFill>
                      <a:blip r:embed="rId12">
                        <a:lum bright="36000"/>
                        <a:extLst>
                          <a:ext uri="{28A0092B-C50C-407E-A947-70E740481C1C}">
                            <a14:useLocalDpi xmlns:a14="http://schemas.microsoft.com/office/drawing/2010/main" val="0"/>
                          </a:ext>
                        </a:extLst>
                      </a:blip>
                      <a:srcRect/>
                      <a:stretch>
                        <a:fillRect/>
                      </a:stretch>
                    </p:blipFill>
                    <p:spPr bwMode="auto">
                      <a:xfrm>
                        <a:off x="1227138" y="5227638"/>
                        <a:ext cx="1004887"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5133" name="Rectangle 29">
            <a:extLst>
              <a:ext uri="{FF2B5EF4-FFF2-40B4-BE49-F238E27FC236}">
                <a16:creationId xmlns:a16="http://schemas.microsoft.com/office/drawing/2014/main" id="{1B524717-7CC6-4568-9B91-6FD10F725F54}"/>
              </a:ext>
            </a:extLst>
          </p:cNvPr>
          <p:cNvSpPr>
            <a:spLocks noChangeArrowheads="1"/>
          </p:cNvSpPr>
          <p:nvPr/>
        </p:nvSpPr>
        <p:spPr bwMode="auto">
          <a:xfrm>
            <a:off x="1214438" y="4614863"/>
            <a:ext cx="3681412" cy="457200"/>
          </a:xfrm>
          <a:prstGeom prst="rect">
            <a:avLst/>
          </a:prstGeom>
          <a:noFill/>
          <a:ln w="9525">
            <a:noFill/>
            <a:miter lim="800000"/>
          </a:ln>
        </p:spPr>
        <p:txBody>
          <a:bodyPr>
            <a:spAutoFit/>
          </a:bodyPr>
          <a:lstStyle/>
          <a:p>
            <a:pPr eaLnBrk="0" hangingPunct="0"/>
            <a:r>
              <a:rPr lang="zh-CN" altLang="en-US">
                <a:solidFill>
                  <a:srgbClr val="FFFFFF"/>
                </a:solidFill>
                <a:latin typeface="宋体" panose="02010600030101010101" pitchFamily="2" charset="-122"/>
              </a:rPr>
              <a:t>由德布罗意关系有</a:t>
            </a:r>
          </a:p>
        </p:txBody>
      </p:sp>
      <p:graphicFrame>
        <p:nvGraphicFramePr>
          <p:cNvPr id="175134" name="Object 7">
            <a:extLst>
              <a:ext uri="{FF2B5EF4-FFF2-40B4-BE49-F238E27FC236}">
                <a16:creationId xmlns:a16="http://schemas.microsoft.com/office/drawing/2014/main" id="{998DDBCB-A35F-47C8-A3F9-6735859B4F6B}"/>
              </a:ext>
            </a:extLst>
          </p:cNvPr>
          <p:cNvGraphicFramePr>
            <a:graphicFrameLocks noChangeAspect="1"/>
          </p:cNvGraphicFramePr>
          <p:nvPr/>
        </p:nvGraphicFramePr>
        <p:xfrm>
          <a:off x="2232025" y="5226050"/>
          <a:ext cx="2625725" cy="1060450"/>
        </p:xfrm>
        <a:graphic>
          <a:graphicData uri="http://schemas.openxmlformats.org/presentationml/2006/ole">
            <mc:AlternateContent xmlns:mc="http://schemas.openxmlformats.org/markup-compatibility/2006">
              <mc:Choice xmlns:v="urn:schemas-microsoft-com:vml" Requires="v">
                <p:oleObj spid="_x0000_s498831" r:id="rId13" imgW="1390320" imgH="560160" progId="Equation.3">
                  <p:embed/>
                </p:oleObj>
              </mc:Choice>
              <mc:Fallback>
                <p:oleObj r:id="rId13" imgW="1390320" imgH="560160" progId="Equation.3">
                  <p:embed/>
                  <p:pic>
                    <p:nvPicPr>
                      <p:cNvPr id="175134" name="Object 7">
                        <a:extLst>
                          <a:ext uri="{FF2B5EF4-FFF2-40B4-BE49-F238E27FC236}">
                            <a16:creationId xmlns:a16="http://schemas.microsoft.com/office/drawing/2014/main" id="{998DDBCB-A35F-47C8-A3F9-6735859B4F6B}"/>
                          </a:ext>
                        </a:extLst>
                      </p:cNvPr>
                      <p:cNvPicPr>
                        <a:picLocks noChangeAspect="1" noChangeArrowheads="1"/>
                      </p:cNvPicPr>
                      <p:nvPr/>
                    </p:nvPicPr>
                    <p:blipFill>
                      <a:blip r:embed="rId14">
                        <a:lum bright="36000"/>
                        <a:extLst>
                          <a:ext uri="{28A0092B-C50C-407E-A947-70E740481C1C}">
                            <a14:useLocalDpi xmlns:a14="http://schemas.microsoft.com/office/drawing/2010/main" val="0"/>
                          </a:ext>
                        </a:extLst>
                      </a:blip>
                      <a:srcRect/>
                      <a:stretch>
                        <a:fillRect/>
                      </a:stretch>
                    </p:blipFill>
                    <p:spPr bwMode="auto">
                      <a:xfrm>
                        <a:off x="2232025" y="5226050"/>
                        <a:ext cx="26257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35" name="Object 8">
            <a:extLst>
              <a:ext uri="{FF2B5EF4-FFF2-40B4-BE49-F238E27FC236}">
                <a16:creationId xmlns:a16="http://schemas.microsoft.com/office/drawing/2014/main" id="{1D7AC2EA-767B-4ACE-90CD-A98B0ED03813}"/>
              </a:ext>
            </a:extLst>
          </p:cNvPr>
          <p:cNvGraphicFramePr>
            <a:graphicFrameLocks noChangeAspect="1"/>
          </p:cNvGraphicFramePr>
          <p:nvPr/>
        </p:nvGraphicFramePr>
        <p:xfrm>
          <a:off x="5072063" y="5095875"/>
          <a:ext cx="922337" cy="307975"/>
        </p:xfrm>
        <a:graphic>
          <a:graphicData uri="http://schemas.openxmlformats.org/presentationml/2006/ole">
            <mc:AlternateContent xmlns:mc="http://schemas.openxmlformats.org/markup-compatibility/2006">
              <mc:Choice xmlns:v="urn:schemas-microsoft-com:vml" Requires="v">
                <p:oleObj spid="_x0000_s498832" r:id="rId15" imgW="482040" imgH="156960" progId="Equation.3">
                  <p:embed/>
                </p:oleObj>
              </mc:Choice>
              <mc:Fallback>
                <p:oleObj r:id="rId15" imgW="482040" imgH="156960" progId="Equation.3">
                  <p:embed/>
                  <p:pic>
                    <p:nvPicPr>
                      <p:cNvPr id="175135" name="Object 8">
                        <a:extLst>
                          <a:ext uri="{FF2B5EF4-FFF2-40B4-BE49-F238E27FC236}">
                            <a16:creationId xmlns:a16="http://schemas.microsoft.com/office/drawing/2014/main" id="{1D7AC2EA-767B-4ACE-90CD-A98B0ED03813}"/>
                          </a:ext>
                        </a:extLst>
                      </p:cNvPr>
                      <p:cNvPicPr>
                        <a:picLocks noChangeAspect="1" noChangeArrowheads="1"/>
                      </p:cNvPicPr>
                      <p:nvPr/>
                    </p:nvPicPr>
                    <p:blipFill>
                      <a:blip r:embed="rId16">
                        <a:lum bright="36000"/>
                        <a:extLst>
                          <a:ext uri="{28A0092B-C50C-407E-A947-70E740481C1C}">
                            <a14:useLocalDpi xmlns:a14="http://schemas.microsoft.com/office/drawing/2010/main" val="0"/>
                          </a:ext>
                        </a:extLst>
                      </a:blip>
                      <a:srcRect/>
                      <a:stretch>
                        <a:fillRect/>
                      </a:stretch>
                    </p:blipFill>
                    <p:spPr bwMode="auto">
                      <a:xfrm>
                        <a:off x="5072063" y="5095875"/>
                        <a:ext cx="922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5136" name="Object 9">
            <a:extLst>
              <a:ext uri="{FF2B5EF4-FFF2-40B4-BE49-F238E27FC236}">
                <a16:creationId xmlns:a16="http://schemas.microsoft.com/office/drawing/2014/main" id="{1A173183-53B4-469F-A64C-380B27074818}"/>
              </a:ext>
            </a:extLst>
          </p:cNvPr>
          <p:cNvGraphicFramePr>
            <a:graphicFrameLocks noChangeAspect="1"/>
          </p:cNvGraphicFramePr>
          <p:nvPr/>
        </p:nvGraphicFramePr>
        <p:xfrm>
          <a:off x="6286500" y="5214938"/>
          <a:ext cx="1843088" cy="1004887"/>
        </p:xfrm>
        <a:graphic>
          <a:graphicData uri="http://schemas.openxmlformats.org/presentationml/2006/ole">
            <mc:AlternateContent xmlns:mc="http://schemas.openxmlformats.org/markup-compatibility/2006">
              <mc:Choice xmlns:v="urn:schemas-microsoft-com:vml" Requires="v">
                <p:oleObj spid="_x0000_s498833" r:id="rId17" imgW="975600" imgH="526320" progId="Equation.3">
                  <p:embed/>
                </p:oleObj>
              </mc:Choice>
              <mc:Fallback>
                <p:oleObj r:id="rId17" imgW="975600" imgH="526320" progId="Equation.3">
                  <p:embed/>
                  <p:pic>
                    <p:nvPicPr>
                      <p:cNvPr id="175136" name="Object 9">
                        <a:extLst>
                          <a:ext uri="{FF2B5EF4-FFF2-40B4-BE49-F238E27FC236}">
                            <a16:creationId xmlns:a16="http://schemas.microsoft.com/office/drawing/2014/main" id="{1A173183-53B4-469F-A64C-380B27074818}"/>
                          </a:ext>
                        </a:extLst>
                      </p:cNvPr>
                      <p:cNvPicPr>
                        <a:picLocks noChangeAspect="1" noChangeArrowheads="1"/>
                      </p:cNvPicPr>
                      <p:nvPr/>
                    </p:nvPicPr>
                    <p:blipFill>
                      <a:blip r:embed="rId18">
                        <a:lum bright="36000"/>
                        <a:extLst>
                          <a:ext uri="{28A0092B-C50C-407E-A947-70E740481C1C}">
                            <a14:useLocalDpi xmlns:a14="http://schemas.microsoft.com/office/drawing/2010/main" val="0"/>
                          </a:ext>
                        </a:extLst>
                      </a:blip>
                      <a:srcRect/>
                      <a:stretch>
                        <a:fillRect/>
                      </a:stretch>
                    </p:blipFill>
                    <p:spPr bwMode="auto">
                      <a:xfrm>
                        <a:off x="6286500" y="5214938"/>
                        <a:ext cx="1843088"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5139" name="AutoShape 35">
            <a:extLst>
              <a:ext uri="{FF2B5EF4-FFF2-40B4-BE49-F238E27FC236}">
                <a16:creationId xmlns:a16="http://schemas.microsoft.com/office/drawing/2014/main" id="{39EAD3F5-CA81-453F-AA89-D69FF1018E61}"/>
              </a:ext>
            </a:extLst>
          </p:cNvPr>
          <p:cNvSpPr>
            <a:spLocks noChangeArrowheads="1"/>
          </p:cNvSpPr>
          <p:nvPr/>
        </p:nvSpPr>
        <p:spPr bwMode="auto">
          <a:xfrm>
            <a:off x="5072063" y="5553075"/>
            <a:ext cx="990600" cy="304800"/>
          </a:xfrm>
          <a:prstGeom prst="rightArrow">
            <a:avLst>
              <a:gd name="adj1" fmla="val 50000"/>
              <a:gd name="adj2" fmla="val 81250"/>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685" name="灯片编号占位符 1">
            <a:extLst>
              <a:ext uri="{FF2B5EF4-FFF2-40B4-BE49-F238E27FC236}">
                <a16:creationId xmlns:a16="http://schemas.microsoft.com/office/drawing/2014/main" id="{F8F698BA-9B13-4D2B-8523-960106F95EF4}"/>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4499085-CE3D-4602-B846-6945124F05B7}" type="slidenum">
              <a:rPr lang="en-US" altLang="zh-CN" b="0">
                <a:solidFill>
                  <a:srgbClr val="FF00FF"/>
                </a:solidFill>
              </a:rPr>
              <a:pPr/>
              <a:t>10</a:t>
            </a:fld>
            <a:r>
              <a:rPr lang="en-US" altLang="zh-CN" b="0">
                <a:solidFill>
                  <a:srgbClr val="FF00FF"/>
                </a:solidFill>
              </a:rPr>
              <a:t>/29</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iterate type="wd">
                                    <p:tmPct val="100000"/>
                                  </p:iterate>
                                  <p:childTnLst>
                                    <p:set>
                                      <p:cBhvr>
                                        <p:cTn id="6" dur="1" fill="hold">
                                          <p:stCondLst>
                                            <p:cond delay="0"/>
                                          </p:stCondLst>
                                        </p:cTn>
                                        <p:tgtEl>
                                          <p:spTgt spid="175125"/>
                                        </p:tgtEl>
                                        <p:attrNameLst>
                                          <p:attrName>style.visibility</p:attrName>
                                        </p:attrNameLst>
                                      </p:cBhvr>
                                      <p:to>
                                        <p:strVal val="visible"/>
                                      </p:to>
                                    </p:set>
                                    <p:anim calcmode="lin" valueType="num">
                                      <p:cBhvr additive="base">
                                        <p:cTn id="7" dur="300" fill="hold"/>
                                        <p:tgtEl>
                                          <p:spTgt spid="175125"/>
                                        </p:tgtEl>
                                        <p:attrNameLst>
                                          <p:attrName>ppt_x</p:attrName>
                                        </p:attrNameLst>
                                      </p:cBhvr>
                                      <p:tavLst>
                                        <p:tav tm="0">
                                          <p:val>
                                            <p:strVal val="0-#ppt_w/2"/>
                                          </p:val>
                                        </p:tav>
                                        <p:tav tm="100000">
                                          <p:val>
                                            <p:strVal val="#ppt_x"/>
                                          </p:val>
                                        </p:tav>
                                      </p:tavLst>
                                    </p:anim>
                                    <p:anim calcmode="lin" valueType="num">
                                      <p:cBhvr additive="base">
                                        <p:cTn id="8" dur="300" fill="hold"/>
                                        <p:tgtEl>
                                          <p:spTgt spid="1751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75128"/>
                                        </p:tgtEl>
                                        <p:attrNameLst>
                                          <p:attrName>style.visibility</p:attrName>
                                        </p:attrNameLst>
                                      </p:cBhvr>
                                      <p:to>
                                        <p:strVal val="visible"/>
                                      </p:to>
                                    </p:set>
                                    <p:animEffect transition="in" filter="dissolve">
                                      <p:cBhvr>
                                        <p:cTn id="13" dur="500"/>
                                        <p:tgtEl>
                                          <p:spTgt spid="1751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75127"/>
                                        </p:tgtEl>
                                        <p:attrNameLst>
                                          <p:attrName>style.visibility</p:attrName>
                                        </p:attrNameLst>
                                      </p:cBhvr>
                                      <p:to>
                                        <p:strVal val="visible"/>
                                      </p:to>
                                    </p:set>
                                    <p:anim calcmode="lin" valueType="num">
                                      <p:cBhvr additive="base">
                                        <p:cTn id="18" dur="500" fill="hold"/>
                                        <p:tgtEl>
                                          <p:spTgt spid="175127"/>
                                        </p:tgtEl>
                                        <p:attrNameLst>
                                          <p:attrName>ppt_x</p:attrName>
                                        </p:attrNameLst>
                                      </p:cBhvr>
                                      <p:tavLst>
                                        <p:tav tm="0">
                                          <p:val>
                                            <p:strVal val="0-#ppt_w/2"/>
                                          </p:val>
                                        </p:tav>
                                        <p:tav tm="100000">
                                          <p:val>
                                            <p:strVal val="#ppt_x"/>
                                          </p:val>
                                        </p:tav>
                                      </p:tavLst>
                                    </p:anim>
                                    <p:anim calcmode="lin" valueType="num">
                                      <p:cBhvr additive="base">
                                        <p:cTn id="19" dur="500" fill="hold"/>
                                        <p:tgtEl>
                                          <p:spTgt spid="175127"/>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75129"/>
                                        </p:tgtEl>
                                        <p:attrNameLst>
                                          <p:attrName>style.visibility</p:attrName>
                                        </p:attrNameLst>
                                      </p:cBhvr>
                                      <p:to>
                                        <p:strVal val="visible"/>
                                      </p:to>
                                    </p:set>
                                    <p:anim calcmode="lin" valueType="num">
                                      <p:cBhvr additive="base">
                                        <p:cTn id="24" dur="500" fill="hold"/>
                                        <p:tgtEl>
                                          <p:spTgt spid="175129"/>
                                        </p:tgtEl>
                                        <p:attrNameLst>
                                          <p:attrName>ppt_x</p:attrName>
                                        </p:attrNameLst>
                                      </p:cBhvr>
                                      <p:tavLst>
                                        <p:tav tm="0">
                                          <p:val>
                                            <p:strVal val="0-#ppt_w/2"/>
                                          </p:val>
                                        </p:tav>
                                        <p:tav tm="100000">
                                          <p:val>
                                            <p:strVal val="#ppt_x"/>
                                          </p:val>
                                        </p:tav>
                                      </p:tavLst>
                                    </p:anim>
                                    <p:anim calcmode="lin" valueType="num">
                                      <p:cBhvr additive="base">
                                        <p:cTn id="25" dur="500" fill="hold"/>
                                        <p:tgtEl>
                                          <p:spTgt spid="175129"/>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175130"/>
                                        </p:tgtEl>
                                        <p:attrNameLst>
                                          <p:attrName>style.visibility</p:attrName>
                                        </p:attrNameLst>
                                      </p:cBhvr>
                                      <p:to>
                                        <p:strVal val="visible"/>
                                      </p:to>
                                    </p:set>
                                    <p:anim calcmode="lin" valueType="num">
                                      <p:cBhvr additive="base">
                                        <p:cTn id="30" dur="500" fill="hold"/>
                                        <p:tgtEl>
                                          <p:spTgt spid="175130"/>
                                        </p:tgtEl>
                                        <p:attrNameLst>
                                          <p:attrName>ppt_x</p:attrName>
                                        </p:attrNameLst>
                                      </p:cBhvr>
                                      <p:tavLst>
                                        <p:tav tm="0">
                                          <p:val>
                                            <p:strVal val="0-#ppt_w/2"/>
                                          </p:val>
                                        </p:tav>
                                        <p:tav tm="100000">
                                          <p:val>
                                            <p:strVal val="#ppt_x"/>
                                          </p:val>
                                        </p:tav>
                                      </p:tavLst>
                                    </p:anim>
                                    <p:anim calcmode="lin" valueType="num">
                                      <p:cBhvr additive="base">
                                        <p:cTn id="31" dur="500" fill="hold"/>
                                        <p:tgtEl>
                                          <p:spTgt spid="175130"/>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nodeType="clickEffect">
                                  <p:stCondLst>
                                    <p:cond delay="0"/>
                                  </p:stCondLst>
                                  <p:childTnLst>
                                    <p:set>
                                      <p:cBhvr>
                                        <p:cTn id="35" dur="1" fill="hold">
                                          <p:stCondLst>
                                            <p:cond delay="0"/>
                                          </p:stCondLst>
                                        </p:cTn>
                                        <p:tgtEl>
                                          <p:spTgt spid="175131"/>
                                        </p:tgtEl>
                                        <p:attrNameLst>
                                          <p:attrName>style.visibility</p:attrName>
                                        </p:attrNameLst>
                                      </p:cBhvr>
                                      <p:to>
                                        <p:strVal val="visible"/>
                                      </p:to>
                                    </p:set>
                                    <p:anim calcmode="lin" valueType="num">
                                      <p:cBhvr additive="base">
                                        <p:cTn id="36" dur="500" fill="hold"/>
                                        <p:tgtEl>
                                          <p:spTgt spid="175131"/>
                                        </p:tgtEl>
                                        <p:attrNameLst>
                                          <p:attrName>ppt_x</p:attrName>
                                        </p:attrNameLst>
                                      </p:cBhvr>
                                      <p:tavLst>
                                        <p:tav tm="0">
                                          <p:val>
                                            <p:strVal val="0-#ppt_w/2"/>
                                          </p:val>
                                        </p:tav>
                                        <p:tav tm="100000">
                                          <p:val>
                                            <p:strVal val="#ppt_x"/>
                                          </p:val>
                                        </p:tav>
                                      </p:tavLst>
                                    </p:anim>
                                    <p:anim calcmode="lin" valueType="num">
                                      <p:cBhvr additive="base">
                                        <p:cTn id="37" dur="500" fill="hold"/>
                                        <p:tgtEl>
                                          <p:spTgt spid="175131"/>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528" fill="hold" grpId="0" nodeType="clickEffect">
                                  <p:stCondLst>
                                    <p:cond delay="0"/>
                                  </p:stCondLst>
                                  <p:iterate type="wd">
                                    <p:tmPct val="100000"/>
                                  </p:iterate>
                                  <p:childTnLst>
                                    <p:set>
                                      <p:cBhvr>
                                        <p:cTn id="41" dur="1" fill="hold">
                                          <p:stCondLst>
                                            <p:cond delay="0"/>
                                          </p:stCondLst>
                                        </p:cTn>
                                        <p:tgtEl>
                                          <p:spTgt spid="175133"/>
                                        </p:tgtEl>
                                        <p:attrNameLst>
                                          <p:attrName>style.visibility</p:attrName>
                                        </p:attrNameLst>
                                      </p:cBhvr>
                                      <p:to>
                                        <p:strVal val="visible"/>
                                      </p:to>
                                    </p:set>
                                    <p:anim calcmode="lin" valueType="num">
                                      <p:cBhvr>
                                        <p:cTn id="42" dur="300" fill="hold"/>
                                        <p:tgtEl>
                                          <p:spTgt spid="175133"/>
                                        </p:tgtEl>
                                        <p:attrNameLst>
                                          <p:attrName>ppt_w</p:attrName>
                                        </p:attrNameLst>
                                      </p:cBhvr>
                                      <p:tavLst>
                                        <p:tav tm="0">
                                          <p:val>
                                            <p:fltVal val="0"/>
                                          </p:val>
                                        </p:tav>
                                        <p:tav tm="100000">
                                          <p:val>
                                            <p:strVal val="#ppt_w"/>
                                          </p:val>
                                        </p:tav>
                                      </p:tavLst>
                                    </p:anim>
                                    <p:anim calcmode="lin" valueType="num">
                                      <p:cBhvr>
                                        <p:cTn id="43" dur="300" fill="hold"/>
                                        <p:tgtEl>
                                          <p:spTgt spid="175133"/>
                                        </p:tgtEl>
                                        <p:attrNameLst>
                                          <p:attrName>ppt_h</p:attrName>
                                        </p:attrNameLst>
                                      </p:cBhvr>
                                      <p:tavLst>
                                        <p:tav tm="0">
                                          <p:val>
                                            <p:fltVal val="0"/>
                                          </p:val>
                                        </p:tav>
                                        <p:tav tm="100000">
                                          <p:val>
                                            <p:strVal val="#ppt_h"/>
                                          </p:val>
                                        </p:tav>
                                      </p:tavLst>
                                    </p:anim>
                                    <p:anim calcmode="lin" valueType="num">
                                      <p:cBhvr>
                                        <p:cTn id="44" dur="300" fill="hold"/>
                                        <p:tgtEl>
                                          <p:spTgt spid="175133"/>
                                        </p:tgtEl>
                                        <p:attrNameLst>
                                          <p:attrName>ppt_x</p:attrName>
                                        </p:attrNameLst>
                                      </p:cBhvr>
                                      <p:tavLst>
                                        <p:tav tm="0">
                                          <p:val>
                                            <p:fltVal val="0.5"/>
                                          </p:val>
                                        </p:tav>
                                        <p:tav tm="100000">
                                          <p:val>
                                            <p:strVal val="#ppt_x"/>
                                          </p:val>
                                        </p:tav>
                                      </p:tavLst>
                                    </p:anim>
                                    <p:anim calcmode="lin" valueType="num">
                                      <p:cBhvr>
                                        <p:cTn id="45" dur="300" fill="hold"/>
                                        <p:tgtEl>
                                          <p:spTgt spid="175133"/>
                                        </p:tgtEl>
                                        <p:attrNameLst>
                                          <p:attrName>ppt_y</p:attrName>
                                        </p:attrNameLst>
                                      </p:cBhvr>
                                      <p:tavLst>
                                        <p:tav tm="0">
                                          <p:val>
                                            <p:fltVal val="0.5"/>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175132"/>
                                        </p:tgtEl>
                                        <p:attrNameLst>
                                          <p:attrName>style.visibility</p:attrName>
                                        </p:attrNameLst>
                                      </p:cBhvr>
                                      <p:to>
                                        <p:strVal val="visible"/>
                                      </p:to>
                                    </p:set>
                                    <p:anim calcmode="lin" valueType="num">
                                      <p:cBhvr additive="base">
                                        <p:cTn id="50" dur="500" fill="hold"/>
                                        <p:tgtEl>
                                          <p:spTgt spid="175132"/>
                                        </p:tgtEl>
                                        <p:attrNameLst>
                                          <p:attrName>ppt_x</p:attrName>
                                        </p:attrNameLst>
                                      </p:cBhvr>
                                      <p:tavLst>
                                        <p:tav tm="0">
                                          <p:val>
                                            <p:strVal val="0-#ppt_w/2"/>
                                          </p:val>
                                        </p:tav>
                                        <p:tav tm="100000">
                                          <p:val>
                                            <p:strVal val="#ppt_x"/>
                                          </p:val>
                                        </p:tav>
                                      </p:tavLst>
                                    </p:anim>
                                    <p:anim calcmode="lin" valueType="num">
                                      <p:cBhvr additive="base">
                                        <p:cTn id="51" dur="500" fill="hold"/>
                                        <p:tgtEl>
                                          <p:spTgt spid="175132"/>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4" fill="hold" nodeType="clickEffect">
                                  <p:stCondLst>
                                    <p:cond delay="0"/>
                                  </p:stCondLst>
                                  <p:childTnLst>
                                    <p:set>
                                      <p:cBhvr>
                                        <p:cTn id="55" dur="1" fill="hold">
                                          <p:stCondLst>
                                            <p:cond delay="0"/>
                                          </p:stCondLst>
                                        </p:cTn>
                                        <p:tgtEl>
                                          <p:spTgt spid="175134"/>
                                        </p:tgtEl>
                                        <p:attrNameLst>
                                          <p:attrName>style.visibility</p:attrName>
                                        </p:attrNameLst>
                                      </p:cBhvr>
                                      <p:to>
                                        <p:strVal val="visible"/>
                                      </p:to>
                                    </p:set>
                                    <p:animEffect transition="in" filter="slide(fromBottom)">
                                      <p:cBhvr>
                                        <p:cTn id="56" dur="500"/>
                                        <p:tgtEl>
                                          <p:spTgt spid="17513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175139"/>
                                        </p:tgtEl>
                                        <p:attrNameLst>
                                          <p:attrName>style.visibility</p:attrName>
                                        </p:attrNameLst>
                                      </p:cBhvr>
                                      <p:to>
                                        <p:strVal val="visible"/>
                                      </p:to>
                                    </p:set>
                                    <p:animEffect transition="in" filter="dissolve">
                                      <p:cBhvr>
                                        <p:cTn id="61" dur="500"/>
                                        <p:tgtEl>
                                          <p:spTgt spid="175139"/>
                                        </p:tgtEl>
                                      </p:cBhvr>
                                    </p:animEffect>
                                  </p:childTnLst>
                                </p:cTn>
                              </p:par>
                            </p:childTnLst>
                          </p:cTn>
                        </p:par>
                        <p:par>
                          <p:cTn id="62" fill="hold" nodeType="after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175135"/>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23" presetClass="entr" presetSubtype="528" fill="hold" nodeType="clickEffect">
                                  <p:stCondLst>
                                    <p:cond delay="0"/>
                                  </p:stCondLst>
                                  <p:childTnLst>
                                    <p:set>
                                      <p:cBhvr>
                                        <p:cTn id="68" dur="1" fill="hold">
                                          <p:stCondLst>
                                            <p:cond delay="0"/>
                                          </p:stCondLst>
                                        </p:cTn>
                                        <p:tgtEl>
                                          <p:spTgt spid="175136"/>
                                        </p:tgtEl>
                                        <p:attrNameLst>
                                          <p:attrName>style.visibility</p:attrName>
                                        </p:attrNameLst>
                                      </p:cBhvr>
                                      <p:to>
                                        <p:strVal val="visible"/>
                                      </p:to>
                                    </p:set>
                                    <p:anim calcmode="lin" valueType="num">
                                      <p:cBhvr>
                                        <p:cTn id="69" dur="500" fill="hold"/>
                                        <p:tgtEl>
                                          <p:spTgt spid="175136"/>
                                        </p:tgtEl>
                                        <p:attrNameLst>
                                          <p:attrName>ppt_w</p:attrName>
                                        </p:attrNameLst>
                                      </p:cBhvr>
                                      <p:tavLst>
                                        <p:tav tm="0">
                                          <p:val>
                                            <p:fltVal val="0"/>
                                          </p:val>
                                        </p:tav>
                                        <p:tav tm="100000">
                                          <p:val>
                                            <p:strVal val="#ppt_w"/>
                                          </p:val>
                                        </p:tav>
                                      </p:tavLst>
                                    </p:anim>
                                    <p:anim calcmode="lin" valueType="num">
                                      <p:cBhvr>
                                        <p:cTn id="70" dur="500" fill="hold"/>
                                        <p:tgtEl>
                                          <p:spTgt spid="175136"/>
                                        </p:tgtEl>
                                        <p:attrNameLst>
                                          <p:attrName>ppt_h</p:attrName>
                                        </p:attrNameLst>
                                      </p:cBhvr>
                                      <p:tavLst>
                                        <p:tav tm="0">
                                          <p:val>
                                            <p:fltVal val="0"/>
                                          </p:val>
                                        </p:tav>
                                        <p:tav tm="100000">
                                          <p:val>
                                            <p:strVal val="#ppt_h"/>
                                          </p:val>
                                        </p:tav>
                                      </p:tavLst>
                                    </p:anim>
                                    <p:anim calcmode="lin" valueType="num">
                                      <p:cBhvr>
                                        <p:cTn id="71" dur="500" fill="hold"/>
                                        <p:tgtEl>
                                          <p:spTgt spid="175136"/>
                                        </p:tgtEl>
                                        <p:attrNameLst>
                                          <p:attrName>ppt_x</p:attrName>
                                        </p:attrNameLst>
                                      </p:cBhvr>
                                      <p:tavLst>
                                        <p:tav tm="0">
                                          <p:val>
                                            <p:fltVal val="0.5"/>
                                          </p:val>
                                        </p:tav>
                                        <p:tav tm="100000">
                                          <p:val>
                                            <p:strVal val="#ppt_x"/>
                                          </p:val>
                                        </p:tav>
                                      </p:tavLst>
                                    </p:anim>
                                    <p:anim calcmode="lin" valueType="num">
                                      <p:cBhvr>
                                        <p:cTn id="72" dur="500" fill="hold"/>
                                        <p:tgtEl>
                                          <p:spTgt spid="17513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28" grpId="0"/>
      <p:bldP spid="175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a:extLst>
              <a:ext uri="{FF2B5EF4-FFF2-40B4-BE49-F238E27FC236}">
                <a16:creationId xmlns:a16="http://schemas.microsoft.com/office/drawing/2014/main" id="{02D95068-3BBC-4FDB-9BEA-09D43906A554}"/>
              </a:ext>
            </a:extLst>
          </p:cNvPr>
          <p:cNvSpPr>
            <a:spLocks noChangeArrowheads="1"/>
          </p:cNvSpPr>
          <p:nvPr/>
        </p:nvSpPr>
        <p:spPr bwMode="auto">
          <a:xfrm>
            <a:off x="323850" y="245592"/>
            <a:ext cx="4968875" cy="519112"/>
          </a:xfrm>
          <a:prstGeom prst="rect">
            <a:avLst/>
          </a:prstGeom>
          <a:noFill/>
          <a:ln>
            <a:noFill/>
          </a:ln>
          <a:effectLst/>
        </p:spPr>
        <p:txBody>
          <a:bodyPr>
            <a:spAutoFit/>
          </a:bodyPr>
          <a:lstStyle/>
          <a:p>
            <a:pPr eaLnBrk="0" hangingPunct="0"/>
            <a:r>
              <a:rPr lang="zh-CN" altLang="en-US" sz="2800" dirty="0">
                <a:solidFill>
                  <a:srgbClr val="FFFF00"/>
                </a:solidFill>
                <a:latin typeface="宋体" panose="02010600030101010101" pitchFamily="2" charset="-122"/>
              </a:rPr>
              <a:t>二</a:t>
            </a:r>
            <a:r>
              <a:rPr lang="en-US" altLang="zh-CN" sz="2800" dirty="0">
                <a:solidFill>
                  <a:srgbClr val="FFFF00"/>
                </a:solidFill>
                <a:latin typeface="宋体" panose="02010600030101010101" pitchFamily="2" charset="-122"/>
              </a:rPr>
              <a:t>. </a:t>
            </a:r>
            <a:r>
              <a:rPr lang="zh-CN" altLang="en-US" sz="2800" dirty="0">
                <a:solidFill>
                  <a:srgbClr val="FFFF00"/>
                </a:solidFill>
                <a:latin typeface="宋体" panose="02010600030101010101" pitchFamily="2" charset="-122"/>
              </a:rPr>
              <a:t>德布罗意波的实验验证</a:t>
            </a:r>
            <a:endParaRPr lang="zh-CN" altLang="en-US" sz="2800" dirty="0">
              <a:solidFill>
                <a:schemeClr val="accent1"/>
              </a:solidFill>
              <a:latin typeface="宋体" panose="02010600030101010101" pitchFamily="2" charset="-122"/>
            </a:endParaRPr>
          </a:p>
        </p:txBody>
      </p:sp>
      <p:sp>
        <p:nvSpPr>
          <p:cNvPr id="1345539" name="Text Box 3">
            <a:extLst>
              <a:ext uri="{FF2B5EF4-FFF2-40B4-BE49-F238E27FC236}">
                <a16:creationId xmlns:a16="http://schemas.microsoft.com/office/drawing/2014/main" id="{5E3C17FA-744E-4F66-91C6-6EF79A290D38}"/>
              </a:ext>
            </a:extLst>
          </p:cNvPr>
          <p:cNvSpPr txBox="1">
            <a:spLocks noChangeArrowheads="1"/>
          </p:cNvSpPr>
          <p:nvPr/>
        </p:nvSpPr>
        <p:spPr bwMode="auto">
          <a:xfrm>
            <a:off x="467544" y="806798"/>
            <a:ext cx="4718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rgbClr val="00FFFF"/>
                </a:solidFill>
              </a:rPr>
              <a:t>1. </a:t>
            </a:r>
            <a:r>
              <a:rPr lang="zh-CN" altLang="en-US" dirty="0">
                <a:solidFill>
                  <a:srgbClr val="00FFFF"/>
                </a:solidFill>
              </a:rPr>
              <a:t>戴维逊</a:t>
            </a:r>
            <a:r>
              <a:rPr lang="en-US" altLang="zh-CN" dirty="0">
                <a:solidFill>
                  <a:srgbClr val="00FFFF"/>
                </a:solidFill>
              </a:rPr>
              <a:t>-</a:t>
            </a:r>
            <a:r>
              <a:rPr lang="zh-CN" altLang="en-US" dirty="0">
                <a:solidFill>
                  <a:srgbClr val="00FFFF"/>
                </a:solidFill>
              </a:rPr>
              <a:t>革末实验</a:t>
            </a:r>
          </a:p>
        </p:txBody>
      </p:sp>
      <p:sp>
        <p:nvSpPr>
          <p:cNvPr id="1345599" name="Text Box 63">
            <a:extLst>
              <a:ext uri="{FF2B5EF4-FFF2-40B4-BE49-F238E27FC236}">
                <a16:creationId xmlns:a16="http://schemas.microsoft.com/office/drawing/2014/main" id="{5AEA41F2-51A6-4CA4-9AAD-A9B1F4B52C32}"/>
              </a:ext>
            </a:extLst>
          </p:cNvPr>
          <p:cNvSpPr txBox="1">
            <a:spLocks noChangeArrowheads="1"/>
          </p:cNvSpPr>
          <p:nvPr/>
        </p:nvSpPr>
        <p:spPr bwMode="auto">
          <a:xfrm>
            <a:off x="467544" y="1320983"/>
            <a:ext cx="8310835" cy="189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600"/>
              </a:lnSpc>
            </a:pPr>
            <a:r>
              <a:rPr lang="en-US" altLang="zh-CN" dirty="0">
                <a:solidFill>
                  <a:srgbClr val="FFFF00"/>
                </a:solidFill>
              </a:rPr>
              <a:t>1927</a:t>
            </a:r>
            <a:r>
              <a:rPr lang="zh-CN" altLang="en-US" dirty="0">
                <a:solidFill>
                  <a:srgbClr val="FFFF00"/>
                </a:solidFill>
              </a:rPr>
              <a:t>年</a:t>
            </a:r>
            <a:r>
              <a:rPr lang="zh-CN" altLang="en-US" dirty="0">
                <a:solidFill>
                  <a:schemeClr val="bg1"/>
                </a:solidFill>
              </a:rPr>
              <a:t>，戴维逊和革末的电子</a:t>
            </a:r>
            <a:endParaRPr lang="en-US" altLang="zh-CN" dirty="0">
              <a:solidFill>
                <a:schemeClr val="bg1"/>
              </a:solidFill>
            </a:endParaRPr>
          </a:p>
          <a:p>
            <a:pPr>
              <a:lnSpc>
                <a:spcPts val="3600"/>
              </a:lnSpc>
            </a:pPr>
            <a:r>
              <a:rPr lang="zh-CN" altLang="en-US" dirty="0">
                <a:solidFill>
                  <a:schemeClr val="bg1"/>
                </a:solidFill>
              </a:rPr>
              <a:t>散射实验是用</a:t>
            </a:r>
            <a:r>
              <a:rPr lang="zh-CN" altLang="en-US" dirty="0">
                <a:solidFill>
                  <a:srgbClr val="FFFF00"/>
                </a:solidFill>
              </a:rPr>
              <a:t>电子束</a:t>
            </a:r>
            <a:r>
              <a:rPr lang="zh-CN" altLang="en-US" dirty="0">
                <a:solidFill>
                  <a:schemeClr val="bg1"/>
                </a:solidFill>
              </a:rPr>
              <a:t>垂直投射</a:t>
            </a:r>
            <a:endParaRPr lang="en-US" altLang="zh-CN" dirty="0">
              <a:solidFill>
                <a:schemeClr val="bg1"/>
              </a:solidFill>
            </a:endParaRPr>
          </a:p>
          <a:p>
            <a:pPr>
              <a:lnSpc>
                <a:spcPts val="3600"/>
              </a:lnSpc>
            </a:pPr>
            <a:r>
              <a:rPr lang="zh-CN" altLang="en-US" dirty="0">
                <a:solidFill>
                  <a:schemeClr val="bg1"/>
                </a:solidFill>
              </a:rPr>
              <a:t>到</a:t>
            </a:r>
            <a:r>
              <a:rPr lang="zh-CN" altLang="en-US" dirty="0">
                <a:solidFill>
                  <a:srgbClr val="FFFF00"/>
                </a:solidFill>
              </a:rPr>
              <a:t>镍单晶</a:t>
            </a:r>
            <a:r>
              <a:rPr lang="zh-CN" altLang="en-US" dirty="0">
                <a:solidFill>
                  <a:schemeClr val="bg1"/>
                </a:solidFill>
              </a:rPr>
              <a:t>，电子束被散射。散射电子的强度分布可用德布罗意关系和衍射理论给以解释，从而验证了物质波的存在。</a:t>
            </a:r>
          </a:p>
        </p:txBody>
      </p:sp>
      <p:sp>
        <p:nvSpPr>
          <p:cNvPr id="1345601" name="Rectangle 65">
            <a:extLst>
              <a:ext uri="{FF2B5EF4-FFF2-40B4-BE49-F238E27FC236}">
                <a16:creationId xmlns:a16="http://schemas.microsoft.com/office/drawing/2014/main" id="{212A6C66-5E1C-4F24-8691-AF664C7363E2}"/>
              </a:ext>
            </a:extLst>
          </p:cNvPr>
          <p:cNvSpPr>
            <a:spLocks noChangeArrowheads="1"/>
          </p:cNvSpPr>
          <p:nvPr/>
        </p:nvSpPr>
        <p:spPr bwMode="auto">
          <a:xfrm>
            <a:off x="3419875" y="3284984"/>
            <a:ext cx="5544613" cy="101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800"/>
              </a:lnSpc>
            </a:pPr>
            <a:r>
              <a:rPr lang="zh-CN" altLang="en-US" dirty="0">
                <a:solidFill>
                  <a:srgbClr val="FF0000"/>
                </a:solidFill>
              </a:rPr>
              <a:t>实验：</a:t>
            </a:r>
            <a:r>
              <a:rPr lang="zh-CN" altLang="en-US" dirty="0">
                <a:solidFill>
                  <a:schemeClr val="bg1"/>
                </a:solidFill>
              </a:rPr>
              <a:t>在加速电压</a:t>
            </a:r>
            <a:r>
              <a:rPr lang="en-US" altLang="zh-CN" dirty="0">
                <a:solidFill>
                  <a:srgbClr val="FFFF00"/>
                </a:solidFill>
              </a:rPr>
              <a:t>U= 54V</a:t>
            </a:r>
            <a:r>
              <a:rPr lang="zh-CN" altLang="en-US" dirty="0">
                <a:solidFill>
                  <a:schemeClr val="bg1"/>
                </a:solidFill>
              </a:rPr>
              <a:t>，</a:t>
            </a:r>
            <a:r>
              <a:rPr lang="el-GR" altLang="zh-CN" i="1" dirty="0">
                <a:solidFill>
                  <a:srgbClr val="FFFF00"/>
                </a:solidFill>
              </a:rPr>
              <a:t>θ</a:t>
            </a:r>
            <a:r>
              <a:rPr lang="en-US" altLang="zh-CN" dirty="0">
                <a:solidFill>
                  <a:srgbClr val="FFFF00"/>
                </a:solidFill>
              </a:rPr>
              <a:t>=50</a:t>
            </a:r>
            <a:r>
              <a:rPr lang="en-US" altLang="zh-CN" baseline="30000" dirty="0">
                <a:solidFill>
                  <a:srgbClr val="FFFF00"/>
                </a:solidFill>
              </a:rPr>
              <a:t>°</a:t>
            </a:r>
            <a:r>
              <a:rPr lang="zh-CN" altLang="en-US" dirty="0">
                <a:solidFill>
                  <a:schemeClr val="bg1"/>
                </a:solidFill>
              </a:rPr>
              <a:t>时，探测器中的电流出现极大值。</a:t>
            </a:r>
            <a:endParaRPr lang="en-US" altLang="zh-CN" dirty="0">
              <a:solidFill>
                <a:schemeClr val="bg1"/>
              </a:solidFill>
            </a:endParaRPr>
          </a:p>
        </p:txBody>
      </p:sp>
      <p:grpSp>
        <p:nvGrpSpPr>
          <p:cNvPr id="2" name="Group 71">
            <a:extLst>
              <a:ext uri="{FF2B5EF4-FFF2-40B4-BE49-F238E27FC236}">
                <a16:creationId xmlns:a16="http://schemas.microsoft.com/office/drawing/2014/main" id="{91433A10-8D62-40F4-8A49-3782B89F97B0}"/>
              </a:ext>
            </a:extLst>
          </p:cNvPr>
          <p:cNvGrpSpPr>
            <a:grpSpLocks noChangeAspect="1"/>
          </p:cNvGrpSpPr>
          <p:nvPr/>
        </p:nvGrpSpPr>
        <p:grpSpPr bwMode="auto">
          <a:xfrm>
            <a:off x="251520" y="4077072"/>
            <a:ext cx="3278426" cy="2514616"/>
            <a:chOff x="340" y="1797"/>
            <a:chExt cx="2425" cy="1860"/>
          </a:xfrm>
        </p:grpSpPr>
        <p:grpSp>
          <p:nvGrpSpPr>
            <p:cNvPr id="29702" name="Group 4">
              <a:extLst>
                <a:ext uri="{FF2B5EF4-FFF2-40B4-BE49-F238E27FC236}">
                  <a16:creationId xmlns:a16="http://schemas.microsoft.com/office/drawing/2014/main" id="{9D31EE79-517F-4259-AF66-C835FE96B8E3}"/>
                </a:ext>
              </a:extLst>
            </p:cNvPr>
            <p:cNvGrpSpPr>
              <a:grpSpLocks/>
            </p:cNvGrpSpPr>
            <p:nvPr/>
          </p:nvGrpSpPr>
          <p:grpSpPr bwMode="auto">
            <a:xfrm>
              <a:off x="340" y="1797"/>
              <a:ext cx="2425" cy="1860"/>
              <a:chOff x="295" y="1995"/>
              <a:chExt cx="2483" cy="1897"/>
            </a:xfrm>
          </p:grpSpPr>
          <p:sp>
            <p:nvSpPr>
              <p:cNvPr id="29703" name="Line 5">
                <a:extLst>
                  <a:ext uri="{FF2B5EF4-FFF2-40B4-BE49-F238E27FC236}">
                    <a16:creationId xmlns:a16="http://schemas.microsoft.com/office/drawing/2014/main" id="{C59495B2-9525-4DCE-B286-CA4BFBA177C4}"/>
                  </a:ext>
                </a:extLst>
              </p:cNvPr>
              <p:cNvSpPr>
                <a:spLocks noChangeShapeType="1"/>
              </p:cNvSpPr>
              <p:nvPr/>
            </p:nvSpPr>
            <p:spPr bwMode="auto">
              <a:xfrm>
                <a:off x="1591" y="2357"/>
                <a:ext cx="0" cy="110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704" name="Group 6">
                <a:extLst>
                  <a:ext uri="{FF2B5EF4-FFF2-40B4-BE49-F238E27FC236}">
                    <a16:creationId xmlns:a16="http://schemas.microsoft.com/office/drawing/2014/main" id="{8697DB58-4416-4F5F-881C-A9D7738BD608}"/>
                  </a:ext>
                </a:extLst>
              </p:cNvPr>
              <p:cNvGrpSpPr>
                <a:grpSpLocks/>
              </p:cNvGrpSpPr>
              <p:nvPr/>
            </p:nvGrpSpPr>
            <p:grpSpPr bwMode="auto">
              <a:xfrm>
                <a:off x="1591" y="2636"/>
                <a:ext cx="816" cy="816"/>
                <a:chOff x="1872" y="2112"/>
                <a:chExt cx="816" cy="816"/>
              </a:xfrm>
            </p:grpSpPr>
            <p:sp>
              <p:nvSpPr>
                <p:cNvPr id="29705" name="Line 7">
                  <a:extLst>
                    <a:ext uri="{FF2B5EF4-FFF2-40B4-BE49-F238E27FC236}">
                      <a16:creationId xmlns:a16="http://schemas.microsoft.com/office/drawing/2014/main" id="{08F273AD-72E9-41AB-84BA-AB1BA8DA1EB9}"/>
                    </a:ext>
                  </a:extLst>
                </p:cNvPr>
                <p:cNvSpPr>
                  <a:spLocks noChangeShapeType="1"/>
                </p:cNvSpPr>
                <p:nvPr/>
              </p:nvSpPr>
              <p:spPr bwMode="auto">
                <a:xfrm flipV="1">
                  <a:off x="1872" y="2208"/>
                  <a:ext cx="720" cy="72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6" name="Line 8">
                  <a:extLst>
                    <a:ext uri="{FF2B5EF4-FFF2-40B4-BE49-F238E27FC236}">
                      <a16:creationId xmlns:a16="http://schemas.microsoft.com/office/drawing/2014/main" id="{00A4DAA6-6A1A-4CBB-8FED-DBFE898FAC29}"/>
                    </a:ext>
                  </a:extLst>
                </p:cNvPr>
                <p:cNvSpPr>
                  <a:spLocks noChangeShapeType="1"/>
                </p:cNvSpPr>
                <p:nvPr/>
              </p:nvSpPr>
              <p:spPr bwMode="auto">
                <a:xfrm flipV="1">
                  <a:off x="2352" y="2112"/>
                  <a:ext cx="288" cy="28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7" name="Line 9">
                  <a:extLst>
                    <a:ext uri="{FF2B5EF4-FFF2-40B4-BE49-F238E27FC236}">
                      <a16:creationId xmlns:a16="http://schemas.microsoft.com/office/drawing/2014/main" id="{D5CD18B8-71CB-49D6-AA3D-FA51899C21E7}"/>
                    </a:ext>
                  </a:extLst>
                </p:cNvPr>
                <p:cNvSpPr>
                  <a:spLocks noChangeShapeType="1"/>
                </p:cNvSpPr>
                <p:nvPr/>
              </p:nvSpPr>
              <p:spPr bwMode="auto">
                <a:xfrm flipV="1">
                  <a:off x="2352" y="2160"/>
                  <a:ext cx="288" cy="28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8" name="Line 10">
                  <a:extLst>
                    <a:ext uri="{FF2B5EF4-FFF2-40B4-BE49-F238E27FC236}">
                      <a16:creationId xmlns:a16="http://schemas.microsoft.com/office/drawing/2014/main" id="{EBC3B29F-F506-4C50-B216-7F22C1954394}"/>
                    </a:ext>
                  </a:extLst>
                </p:cNvPr>
                <p:cNvSpPr>
                  <a:spLocks noChangeShapeType="1"/>
                </p:cNvSpPr>
                <p:nvPr/>
              </p:nvSpPr>
              <p:spPr bwMode="auto">
                <a:xfrm flipV="1">
                  <a:off x="2400" y="2160"/>
                  <a:ext cx="288" cy="28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9" name="Line 11">
                  <a:extLst>
                    <a:ext uri="{FF2B5EF4-FFF2-40B4-BE49-F238E27FC236}">
                      <a16:creationId xmlns:a16="http://schemas.microsoft.com/office/drawing/2014/main" id="{40DE3E64-9FC1-4866-B6AE-B1500566B927}"/>
                    </a:ext>
                  </a:extLst>
                </p:cNvPr>
                <p:cNvSpPr>
                  <a:spLocks noChangeShapeType="1"/>
                </p:cNvSpPr>
                <p:nvPr/>
              </p:nvSpPr>
              <p:spPr bwMode="auto">
                <a:xfrm>
                  <a:off x="2352" y="2400"/>
                  <a:ext cx="48" cy="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0" name="Line 12">
                  <a:extLst>
                    <a:ext uri="{FF2B5EF4-FFF2-40B4-BE49-F238E27FC236}">
                      <a16:creationId xmlns:a16="http://schemas.microsoft.com/office/drawing/2014/main" id="{2A2053B1-4691-4D24-A639-8AACE34B7742}"/>
                    </a:ext>
                  </a:extLst>
                </p:cNvPr>
                <p:cNvSpPr>
                  <a:spLocks noChangeShapeType="1"/>
                </p:cNvSpPr>
                <p:nvPr/>
              </p:nvSpPr>
              <p:spPr bwMode="auto">
                <a:xfrm>
                  <a:off x="2639" y="2125"/>
                  <a:ext cx="49" cy="49"/>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11" name="Group 13">
                <a:extLst>
                  <a:ext uri="{FF2B5EF4-FFF2-40B4-BE49-F238E27FC236}">
                    <a16:creationId xmlns:a16="http://schemas.microsoft.com/office/drawing/2014/main" id="{8D43B1A3-5D12-457B-96EF-4EA21B8B0A7A}"/>
                  </a:ext>
                </a:extLst>
              </p:cNvPr>
              <p:cNvGrpSpPr>
                <a:grpSpLocks/>
              </p:cNvGrpSpPr>
              <p:nvPr/>
            </p:nvGrpSpPr>
            <p:grpSpPr bwMode="auto">
              <a:xfrm>
                <a:off x="295" y="1995"/>
                <a:ext cx="1532" cy="1288"/>
                <a:chOff x="576" y="1510"/>
                <a:chExt cx="1532" cy="1288"/>
              </a:xfrm>
            </p:grpSpPr>
            <p:grpSp>
              <p:nvGrpSpPr>
                <p:cNvPr id="29712" name="Group 14">
                  <a:extLst>
                    <a:ext uri="{FF2B5EF4-FFF2-40B4-BE49-F238E27FC236}">
                      <a16:creationId xmlns:a16="http://schemas.microsoft.com/office/drawing/2014/main" id="{58F55F01-AD4C-4776-9225-88D98B9DDFB7}"/>
                    </a:ext>
                  </a:extLst>
                </p:cNvPr>
                <p:cNvGrpSpPr>
                  <a:grpSpLocks/>
                </p:cNvGrpSpPr>
                <p:nvPr/>
              </p:nvGrpSpPr>
              <p:grpSpPr bwMode="auto">
                <a:xfrm>
                  <a:off x="1628" y="2064"/>
                  <a:ext cx="480" cy="48"/>
                  <a:chOff x="1680" y="2064"/>
                  <a:chExt cx="480" cy="48"/>
                </a:xfrm>
              </p:grpSpPr>
              <p:sp>
                <p:nvSpPr>
                  <p:cNvPr id="29713" name="Line 15">
                    <a:extLst>
                      <a:ext uri="{FF2B5EF4-FFF2-40B4-BE49-F238E27FC236}">
                        <a16:creationId xmlns:a16="http://schemas.microsoft.com/office/drawing/2014/main" id="{AE0DA676-F3DE-47FC-A96A-01EFB25E1602}"/>
                      </a:ext>
                    </a:extLst>
                  </p:cNvPr>
                  <p:cNvSpPr>
                    <a:spLocks noChangeShapeType="1"/>
                  </p:cNvSpPr>
                  <p:nvPr/>
                </p:nvSpPr>
                <p:spPr bwMode="auto">
                  <a:xfrm>
                    <a:off x="1680" y="2064"/>
                    <a:ext cx="192"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4" name="Line 16">
                    <a:extLst>
                      <a:ext uri="{FF2B5EF4-FFF2-40B4-BE49-F238E27FC236}">
                        <a16:creationId xmlns:a16="http://schemas.microsoft.com/office/drawing/2014/main" id="{B9A2E615-DF22-47A6-824C-61759C9913BB}"/>
                      </a:ext>
                    </a:extLst>
                  </p:cNvPr>
                  <p:cNvSpPr>
                    <a:spLocks noChangeShapeType="1"/>
                  </p:cNvSpPr>
                  <p:nvPr/>
                </p:nvSpPr>
                <p:spPr bwMode="auto">
                  <a:xfrm>
                    <a:off x="1680" y="2112"/>
                    <a:ext cx="192"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5" name="Line 17">
                    <a:extLst>
                      <a:ext uri="{FF2B5EF4-FFF2-40B4-BE49-F238E27FC236}">
                        <a16:creationId xmlns:a16="http://schemas.microsoft.com/office/drawing/2014/main" id="{585D298D-3132-4D29-8A63-71C12E405D62}"/>
                      </a:ext>
                    </a:extLst>
                  </p:cNvPr>
                  <p:cNvSpPr>
                    <a:spLocks noChangeShapeType="1"/>
                  </p:cNvSpPr>
                  <p:nvPr/>
                </p:nvSpPr>
                <p:spPr bwMode="auto">
                  <a:xfrm>
                    <a:off x="1968" y="2064"/>
                    <a:ext cx="192"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6" name="Line 18">
                    <a:extLst>
                      <a:ext uri="{FF2B5EF4-FFF2-40B4-BE49-F238E27FC236}">
                        <a16:creationId xmlns:a16="http://schemas.microsoft.com/office/drawing/2014/main" id="{49D2E6D8-8F15-4EAF-B3A3-8DE8B87AC1B2}"/>
                      </a:ext>
                    </a:extLst>
                  </p:cNvPr>
                  <p:cNvSpPr>
                    <a:spLocks noChangeShapeType="1"/>
                  </p:cNvSpPr>
                  <p:nvPr/>
                </p:nvSpPr>
                <p:spPr bwMode="auto">
                  <a:xfrm>
                    <a:off x="1968" y="2112"/>
                    <a:ext cx="192"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17" name="Line 19">
                  <a:extLst>
                    <a:ext uri="{FF2B5EF4-FFF2-40B4-BE49-F238E27FC236}">
                      <a16:creationId xmlns:a16="http://schemas.microsoft.com/office/drawing/2014/main" id="{7373FC78-1C3D-4264-A8C9-C95326034E38}"/>
                    </a:ext>
                  </a:extLst>
                </p:cNvPr>
                <p:cNvSpPr>
                  <a:spLocks noChangeShapeType="1"/>
                </p:cNvSpPr>
                <p:nvPr/>
              </p:nvSpPr>
              <p:spPr bwMode="auto">
                <a:xfrm>
                  <a:off x="1392" y="1920"/>
                  <a:ext cx="336"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8" name="Line 20">
                  <a:extLst>
                    <a:ext uri="{FF2B5EF4-FFF2-40B4-BE49-F238E27FC236}">
                      <a16:creationId xmlns:a16="http://schemas.microsoft.com/office/drawing/2014/main" id="{311DB004-DB82-4809-95A0-B33A9532D44E}"/>
                    </a:ext>
                  </a:extLst>
                </p:cNvPr>
                <p:cNvSpPr>
                  <a:spLocks noChangeShapeType="1"/>
                </p:cNvSpPr>
                <p:nvPr/>
              </p:nvSpPr>
              <p:spPr bwMode="auto">
                <a:xfrm>
                  <a:off x="1728" y="1920"/>
                  <a:ext cx="0" cy="14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19" name="Line 21">
                  <a:extLst>
                    <a:ext uri="{FF2B5EF4-FFF2-40B4-BE49-F238E27FC236}">
                      <a16:creationId xmlns:a16="http://schemas.microsoft.com/office/drawing/2014/main" id="{131B71E4-E079-4FB4-A559-33211C655351}"/>
                    </a:ext>
                  </a:extLst>
                </p:cNvPr>
                <p:cNvSpPr>
                  <a:spLocks noChangeShapeType="1"/>
                </p:cNvSpPr>
                <p:nvPr/>
              </p:nvSpPr>
              <p:spPr bwMode="auto">
                <a:xfrm>
                  <a:off x="1392" y="1920"/>
                  <a:ext cx="0" cy="336"/>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0" name="Line 22">
                  <a:extLst>
                    <a:ext uri="{FF2B5EF4-FFF2-40B4-BE49-F238E27FC236}">
                      <a16:creationId xmlns:a16="http://schemas.microsoft.com/office/drawing/2014/main" id="{6BE88BD6-5BA8-4D64-B98E-91936CCC0C75}"/>
                    </a:ext>
                  </a:extLst>
                </p:cNvPr>
                <p:cNvSpPr>
                  <a:spLocks noChangeShapeType="1"/>
                </p:cNvSpPr>
                <p:nvPr/>
              </p:nvSpPr>
              <p:spPr bwMode="auto">
                <a:xfrm>
                  <a:off x="1152" y="2256"/>
                  <a:ext cx="240" cy="0"/>
                </a:xfrm>
                <a:prstGeom prst="line">
                  <a:avLst/>
                </a:prstGeom>
                <a:noFill/>
                <a:ln w="25400">
                  <a:solidFill>
                    <a:schemeClr val="hlink"/>
                  </a:solidFill>
                  <a:round/>
                  <a:headEnd type="arrow"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9721" name="Rectangle 23">
                  <a:extLst>
                    <a:ext uri="{FF2B5EF4-FFF2-40B4-BE49-F238E27FC236}">
                      <a16:creationId xmlns:a16="http://schemas.microsoft.com/office/drawing/2014/main" id="{B65EAFB5-057A-487D-8B1C-5A8B16E7EA5A}"/>
                    </a:ext>
                  </a:extLst>
                </p:cNvPr>
                <p:cNvSpPr>
                  <a:spLocks noChangeArrowheads="1"/>
                </p:cNvSpPr>
                <p:nvPr/>
              </p:nvSpPr>
              <p:spPr bwMode="auto">
                <a:xfrm>
                  <a:off x="1068" y="2112"/>
                  <a:ext cx="86" cy="528"/>
                </a:xfrm>
                <a:prstGeom prst="rect">
                  <a:avLst/>
                </a:prstGeom>
                <a:solidFill>
                  <a:srgbClr val="993300"/>
                </a:solidFill>
                <a:ln w="22225">
                  <a:solidFill>
                    <a:schemeClr val="hlink"/>
                  </a:solidFill>
                  <a:miter lim="800000"/>
                  <a:headEnd/>
                  <a:tailEnd/>
                </a:ln>
              </p:spPr>
              <p:txBody>
                <a:bodyPr wrap="none" anchor="ctr"/>
                <a:lstStyle/>
                <a:p>
                  <a:endParaRPr lang="zh-CN" altLang="en-US"/>
                </a:p>
              </p:txBody>
            </p:sp>
            <p:sp>
              <p:nvSpPr>
                <p:cNvPr id="29722" name="Line 24">
                  <a:extLst>
                    <a:ext uri="{FF2B5EF4-FFF2-40B4-BE49-F238E27FC236}">
                      <a16:creationId xmlns:a16="http://schemas.microsoft.com/office/drawing/2014/main" id="{B29AEFFF-FC56-4211-B70C-0F4FEF93C729}"/>
                    </a:ext>
                  </a:extLst>
                </p:cNvPr>
                <p:cNvSpPr>
                  <a:spLocks noChangeShapeType="1"/>
                </p:cNvSpPr>
                <p:nvPr/>
              </p:nvSpPr>
              <p:spPr bwMode="auto">
                <a:xfrm>
                  <a:off x="1104" y="1872"/>
                  <a:ext cx="0" cy="24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3" name="Line 25">
                  <a:extLst>
                    <a:ext uri="{FF2B5EF4-FFF2-40B4-BE49-F238E27FC236}">
                      <a16:creationId xmlns:a16="http://schemas.microsoft.com/office/drawing/2014/main" id="{1DF47B3D-66DA-4892-87D2-BCD0E63C5F54}"/>
                    </a:ext>
                  </a:extLst>
                </p:cNvPr>
                <p:cNvSpPr>
                  <a:spLocks noChangeShapeType="1"/>
                </p:cNvSpPr>
                <p:nvPr/>
              </p:nvSpPr>
              <p:spPr bwMode="auto">
                <a:xfrm>
                  <a:off x="672" y="1872"/>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4" name="Line 26">
                  <a:extLst>
                    <a:ext uri="{FF2B5EF4-FFF2-40B4-BE49-F238E27FC236}">
                      <a16:creationId xmlns:a16="http://schemas.microsoft.com/office/drawing/2014/main" id="{B1FB266F-AB67-45F7-8BF9-D6C36C9DA15E}"/>
                    </a:ext>
                  </a:extLst>
                </p:cNvPr>
                <p:cNvSpPr>
                  <a:spLocks noChangeShapeType="1"/>
                </p:cNvSpPr>
                <p:nvPr/>
              </p:nvSpPr>
              <p:spPr bwMode="auto">
                <a:xfrm>
                  <a:off x="672" y="1872"/>
                  <a:ext cx="0" cy="38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5" name="Line 27">
                  <a:extLst>
                    <a:ext uri="{FF2B5EF4-FFF2-40B4-BE49-F238E27FC236}">
                      <a16:creationId xmlns:a16="http://schemas.microsoft.com/office/drawing/2014/main" id="{C399B27D-3C1E-410E-8375-514EF831EDAD}"/>
                    </a:ext>
                  </a:extLst>
                </p:cNvPr>
                <p:cNvSpPr>
                  <a:spLocks noChangeShapeType="1"/>
                </p:cNvSpPr>
                <p:nvPr/>
              </p:nvSpPr>
              <p:spPr bwMode="auto">
                <a:xfrm>
                  <a:off x="672" y="2414"/>
                  <a:ext cx="0" cy="38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Line 28">
                  <a:extLst>
                    <a:ext uri="{FF2B5EF4-FFF2-40B4-BE49-F238E27FC236}">
                      <a16:creationId xmlns:a16="http://schemas.microsoft.com/office/drawing/2014/main" id="{AE6A264E-E3B7-4316-A071-F341CC9F3482}"/>
                    </a:ext>
                  </a:extLst>
                </p:cNvPr>
                <p:cNvSpPr>
                  <a:spLocks noChangeShapeType="1"/>
                </p:cNvSpPr>
                <p:nvPr/>
              </p:nvSpPr>
              <p:spPr bwMode="auto">
                <a:xfrm>
                  <a:off x="672" y="2784"/>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29">
                  <a:extLst>
                    <a:ext uri="{FF2B5EF4-FFF2-40B4-BE49-F238E27FC236}">
                      <a16:creationId xmlns:a16="http://schemas.microsoft.com/office/drawing/2014/main" id="{3312CCCB-E3A7-4710-9812-CAE2CF63785F}"/>
                    </a:ext>
                  </a:extLst>
                </p:cNvPr>
                <p:cNvSpPr>
                  <a:spLocks noChangeShapeType="1"/>
                </p:cNvSpPr>
                <p:nvPr/>
              </p:nvSpPr>
              <p:spPr bwMode="auto">
                <a:xfrm>
                  <a:off x="1104" y="2640"/>
                  <a:ext cx="0" cy="14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728" name="Group 30">
                  <a:extLst>
                    <a:ext uri="{FF2B5EF4-FFF2-40B4-BE49-F238E27FC236}">
                      <a16:creationId xmlns:a16="http://schemas.microsoft.com/office/drawing/2014/main" id="{4010F8AE-4E67-4F3F-BAEE-79EBC29A8A2A}"/>
                    </a:ext>
                  </a:extLst>
                </p:cNvPr>
                <p:cNvGrpSpPr>
                  <a:grpSpLocks/>
                </p:cNvGrpSpPr>
                <p:nvPr/>
              </p:nvGrpSpPr>
              <p:grpSpPr bwMode="auto">
                <a:xfrm>
                  <a:off x="576" y="2256"/>
                  <a:ext cx="192" cy="157"/>
                  <a:chOff x="1536" y="3360"/>
                  <a:chExt cx="192" cy="157"/>
                </a:xfrm>
              </p:grpSpPr>
              <p:grpSp>
                <p:nvGrpSpPr>
                  <p:cNvPr id="29729" name="Group 31">
                    <a:extLst>
                      <a:ext uri="{FF2B5EF4-FFF2-40B4-BE49-F238E27FC236}">
                        <a16:creationId xmlns:a16="http://schemas.microsoft.com/office/drawing/2014/main" id="{98F1DB2F-4D02-4A00-B2D5-CDD73713DA6A}"/>
                      </a:ext>
                    </a:extLst>
                  </p:cNvPr>
                  <p:cNvGrpSpPr>
                    <a:grpSpLocks/>
                  </p:cNvGrpSpPr>
                  <p:nvPr/>
                </p:nvGrpSpPr>
                <p:grpSpPr bwMode="auto">
                  <a:xfrm>
                    <a:off x="1536" y="3360"/>
                    <a:ext cx="192" cy="48"/>
                    <a:chOff x="1536" y="3360"/>
                    <a:chExt cx="192" cy="48"/>
                  </a:xfrm>
                </p:grpSpPr>
                <p:sp>
                  <p:nvSpPr>
                    <p:cNvPr id="29730" name="Line 32">
                      <a:extLst>
                        <a:ext uri="{FF2B5EF4-FFF2-40B4-BE49-F238E27FC236}">
                          <a16:creationId xmlns:a16="http://schemas.microsoft.com/office/drawing/2014/main" id="{9AF9B41C-2314-4992-934D-7997299D6CE7}"/>
                        </a:ext>
                      </a:extLst>
                    </p:cNvPr>
                    <p:cNvSpPr>
                      <a:spLocks noChangeShapeType="1"/>
                    </p:cNvSpPr>
                    <p:nvPr/>
                  </p:nvSpPr>
                  <p:spPr bwMode="auto">
                    <a:xfrm>
                      <a:off x="1588" y="3360"/>
                      <a:ext cx="86"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1" name="Line 33">
                      <a:extLst>
                        <a:ext uri="{FF2B5EF4-FFF2-40B4-BE49-F238E27FC236}">
                          <a16:creationId xmlns:a16="http://schemas.microsoft.com/office/drawing/2014/main" id="{E6940875-080C-40F9-B1FA-8B21C11D580C}"/>
                        </a:ext>
                      </a:extLst>
                    </p:cNvPr>
                    <p:cNvSpPr>
                      <a:spLocks noChangeShapeType="1"/>
                    </p:cNvSpPr>
                    <p:nvPr/>
                  </p:nvSpPr>
                  <p:spPr bwMode="auto">
                    <a:xfrm>
                      <a:off x="1536" y="3408"/>
                      <a:ext cx="192"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32" name="Group 34">
                    <a:extLst>
                      <a:ext uri="{FF2B5EF4-FFF2-40B4-BE49-F238E27FC236}">
                        <a16:creationId xmlns:a16="http://schemas.microsoft.com/office/drawing/2014/main" id="{9AAA260A-96F6-4983-AA08-DD4A0B7E3158}"/>
                      </a:ext>
                    </a:extLst>
                  </p:cNvPr>
                  <p:cNvGrpSpPr>
                    <a:grpSpLocks/>
                  </p:cNvGrpSpPr>
                  <p:nvPr/>
                </p:nvGrpSpPr>
                <p:grpSpPr bwMode="auto">
                  <a:xfrm>
                    <a:off x="1536" y="3469"/>
                    <a:ext cx="192" cy="48"/>
                    <a:chOff x="1536" y="3360"/>
                    <a:chExt cx="192" cy="48"/>
                  </a:xfrm>
                </p:grpSpPr>
                <p:sp>
                  <p:nvSpPr>
                    <p:cNvPr id="29733" name="Line 35">
                      <a:extLst>
                        <a:ext uri="{FF2B5EF4-FFF2-40B4-BE49-F238E27FC236}">
                          <a16:creationId xmlns:a16="http://schemas.microsoft.com/office/drawing/2014/main" id="{852FC3BD-B234-4836-9730-D0109C96DA74}"/>
                        </a:ext>
                      </a:extLst>
                    </p:cNvPr>
                    <p:cNvSpPr>
                      <a:spLocks noChangeShapeType="1"/>
                    </p:cNvSpPr>
                    <p:nvPr/>
                  </p:nvSpPr>
                  <p:spPr bwMode="auto">
                    <a:xfrm>
                      <a:off x="1588" y="3360"/>
                      <a:ext cx="86"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4" name="Line 36">
                      <a:extLst>
                        <a:ext uri="{FF2B5EF4-FFF2-40B4-BE49-F238E27FC236}">
                          <a16:creationId xmlns:a16="http://schemas.microsoft.com/office/drawing/2014/main" id="{2D109A46-F02D-4EE0-9626-7A11CEE943DE}"/>
                        </a:ext>
                      </a:extLst>
                    </p:cNvPr>
                    <p:cNvSpPr>
                      <a:spLocks noChangeShapeType="1"/>
                    </p:cNvSpPr>
                    <p:nvPr/>
                  </p:nvSpPr>
                  <p:spPr bwMode="auto">
                    <a:xfrm>
                      <a:off x="1536" y="3408"/>
                      <a:ext cx="192" cy="0"/>
                    </a:xfrm>
                    <a:prstGeom prst="line">
                      <a:avLst/>
                    </a:prstGeom>
                    <a:noFill/>
                    <a:ln w="444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35" name="Line 37">
                    <a:extLst>
                      <a:ext uri="{FF2B5EF4-FFF2-40B4-BE49-F238E27FC236}">
                        <a16:creationId xmlns:a16="http://schemas.microsoft.com/office/drawing/2014/main" id="{B3150DDE-25BC-4AA4-B9DB-724CDFECE999}"/>
                      </a:ext>
                    </a:extLst>
                  </p:cNvPr>
                  <p:cNvSpPr>
                    <a:spLocks noChangeShapeType="1"/>
                  </p:cNvSpPr>
                  <p:nvPr/>
                </p:nvSpPr>
                <p:spPr bwMode="auto">
                  <a:xfrm>
                    <a:off x="1632" y="3408"/>
                    <a:ext cx="0" cy="48"/>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36" name="Group 38">
                  <a:extLst>
                    <a:ext uri="{FF2B5EF4-FFF2-40B4-BE49-F238E27FC236}">
                      <a16:creationId xmlns:a16="http://schemas.microsoft.com/office/drawing/2014/main" id="{E7528896-7DE2-494B-A84B-7C05A251AD47}"/>
                    </a:ext>
                  </a:extLst>
                </p:cNvPr>
                <p:cNvGrpSpPr>
                  <a:grpSpLocks/>
                </p:cNvGrpSpPr>
                <p:nvPr/>
              </p:nvGrpSpPr>
              <p:grpSpPr bwMode="auto">
                <a:xfrm>
                  <a:off x="1776" y="1510"/>
                  <a:ext cx="204" cy="343"/>
                  <a:chOff x="3936" y="1865"/>
                  <a:chExt cx="204" cy="343"/>
                </a:xfrm>
              </p:grpSpPr>
              <p:sp>
                <p:nvSpPr>
                  <p:cNvPr id="29737" name="Line 39">
                    <a:extLst>
                      <a:ext uri="{FF2B5EF4-FFF2-40B4-BE49-F238E27FC236}">
                        <a16:creationId xmlns:a16="http://schemas.microsoft.com/office/drawing/2014/main" id="{6A1D4B66-C396-41CF-9C86-810C9B4E3417}"/>
                      </a:ext>
                    </a:extLst>
                  </p:cNvPr>
                  <p:cNvSpPr>
                    <a:spLocks noChangeShapeType="1"/>
                  </p:cNvSpPr>
                  <p:nvPr/>
                </p:nvSpPr>
                <p:spPr bwMode="auto">
                  <a:xfrm>
                    <a:off x="3948" y="1865"/>
                    <a:ext cx="0" cy="199"/>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38" name="Line 40">
                    <a:extLst>
                      <a:ext uri="{FF2B5EF4-FFF2-40B4-BE49-F238E27FC236}">
                        <a16:creationId xmlns:a16="http://schemas.microsoft.com/office/drawing/2014/main" id="{53388391-A4EB-43C2-82DE-DBDE849B3084}"/>
                      </a:ext>
                    </a:extLst>
                  </p:cNvPr>
                  <p:cNvSpPr>
                    <a:spLocks noChangeShapeType="1"/>
                  </p:cNvSpPr>
                  <p:nvPr/>
                </p:nvSpPr>
                <p:spPr bwMode="auto">
                  <a:xfrm>
                    <a:off x="4128" y="1865"/>
                    <a:ext cx="0" cy="199"/>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9739" name="Group 41">
                    <a:extLst>
                      <a:ext uri="{FF2B5EF4-FFF2-40B4-BE49-F238E27FC236}">
                        <a16:creationId xmlns:a16="http://schemas.microsoft.com/office/drawing/2014/main" id="{12779461-7837-45B0-9B26-2CBE4D88E88F}"/>
                      </a:ext>
                    </a:extLst>
                  </p:cNvPr>
                  <p:cNvGrpSpPr>
                    <a:grpSpLocks/>
                  </p:cNvGrpSpPr>
                  <p:nvPr/>
                </p:nvGrpSpPr>
                <p:grpSpPr bwMode="auto">
                  <a:xfrm>
                    <a:off x="3936" y="2049"/>
                    <a:ext cx="204" cy="159"/>
                    <a:chOff x="3408" y="2904"/>
                    <a:chExt cx="204" cy="168"/>
                  </a:xfrm>
                </p:grpSpPr>
                <p:grpSp>
                  <p:nvGrpSpPr>
                    <p:cNvPr id="29740" name="Group 42">
                      <a:extLst>
                        <a:ext uri="{FF2B5EF4-FFF2-40B4-BE49-F238E27FC236}">
                          <a16:creationId xmlns:a16="http://schemas.microsoft.com/office/drawing/2014/main" id="{7B0F316E-DE4D-4631-8E9E-E39C97156FFF}"/>
                        </a:ext>
                      </a:extLst>
                    </p:cNvPr>
                    <p:cNvGrpSpPr>
                      <a:grpSpLocks/>
                    </p:cNvGrpSpPr>
                    <p:nvPr/>
                  </p:nvGrpSpPr>
                  <p:grpSpPr bwMode="auto">
                    <a:xfrm>
                      <a:off x="3408" y="2904"/>
                      <a:ext cx="192" cy="168"/>
                      <a:chOff x="3408" y="2856"/>
                      <a:chExt cx="192" cy="168"/>
                    </a:xfrm>
                  </p:grpSpPr>
                  <p:sp>
                    <p:nvSpPr>
                      <p:cNvPr id="29741" name="Freeform 43">
                        <a:extLst>
                          <a:ext uri="{FF2B5EF4-FFF2-40B4-BE49-F238E27FC236}">
                            <a16:creationId xmlns:a16="http://schemas.microsoft.com/office/drawing/2014/main" id="{9EC7EC15-C7F9-45D2-8532-4A60931013F4}"/>
                          </a:ext>
                        </a:extLst>
                      </p:cNvPr>
                      <p:cNvSpPr>
                        <a:spLocks noChangeArrowheads="1"/>
                      </p:cNvSpPr>
                      <p:nvPr/>
                    </p:nvSpPr>
                    <p:spPr bwMode="auto">
                      <a:xfrm flipH="1">
                        <a:off x="3408" y="2856"/>
                        <a:ext cx="192" cy="168"/>
                      </a:xfrm>
                      <a:custGeom>
                        <a:avLst/>
                        <a:gdLst>
                          <a:gd name="T0" fmla="*/ 0 w 240"/>
                          <a:gd name="T1" fmla="*/ 24 h 222"/>
                          <a:gd name="T2" fmla="*/ 54 w 240"/>
                          <a:gd name="T3" fmla="*/ 48 h 222"/>
                        </a:gdLst>
                        <a:ahLst/>
                        <a:cxnLst>
                          <a:cxn ang="0">
                            <a:pos x="T0" y="T1"/>
                          </a:cxn>
                          <a:cxn ang="0">
                            <a:pos x="T2" y="T3"/>
                          </a:cxn>
                        </a:cxnLst>
                        <a:rect l="0" t="0" r="r" b="b"/>
                        <a:pathLst>
                          <a:path w="240" h="222">
                            <a:moveTo>
                              <a:pt x="0" y="24"/>
                            </a:moveTo>
                            <a:cubicBezTo>
                              <a:pt x="24" y="222"/>
                              <a:pt x="240" y="0"/>
                              <a:pt x="54" y="48"/>
                            </a:cubicBezTo>
                          </a:path>
                        </a:pathLst>
                      </a:custGeom>
                      <a:noFill/>
                      <a:ln w="190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9742" name="Freeform 44">
                        <a:extLst>
                          <a:ext uri="{FF2B5EF4-FFF2-40B4-BE49-F238E27FC236}">
                            <a16:creationId xmlns:a16="http://schemas.microsoft.com/office/drawing/2014/main" id="{AE82DBFD-0424-41F0-8698-0C3D5ECB013A}"/>
                          </a:ext>
                        </a:extLst>
                      </p:cNvPr>
                      <p:cNvSpPr>
                        <a:spLocks noChangeArrowheads="1"/>
                      </p:cNvSpPr>
                      <p:nvPr/>
                    </p:nvSpPr>
                    <p:spPr bwMode="auto">
                      <a:xfrm>
                        <a:off x="3522" y="2892"/>
                        <a:ext cx="44" cy="36"/>
                      </a:xfrm>
                      <a:custGeom>
                        <a:avLst/>
                        <a:gdLst>
                          <a:gd name="T0" fmla="*/ 0 w 44"/>
                          <a:gd name="T1" fmla="*/ 0 h 36"/>
                          <a:gd name="T2" fmla="*/ 42 w 44"/>
                          <a:gd name="T3" fmla="*/ 16 h 36"/>
                          <a:gd name="T4" fmla="*/ 22 w 44"/>
                          <a:gd name="T5" fmla="*/ 34 h 36"/>
                        </a:gdLst>
                        <a:ahLst/>
                        <a:cxnLst>
                          <a:cxn ang="0">
                            <a:pos x="T0" y="T1"/>
                          </a:cxn>
                          <a:cxn ang="0">
                            <a:pos x="T2" y="T3"/>
                          </a:cxn>
                          <a:cxn ang="0">
                            <a:pos x="T4" y="T5"/>
                          </a:cxn>
                        </a:cxnLst>
                        <a:rect l="0" t="0" r="r" b="b"/>
                        <a:pathLst>
                          <a:path w="44" h="36">
                            <a:moveTo>
                              <a:pt x="0" y="0"/>
                            </a:moveTo>
                            <a:cubicBezTo>
                              <a:pt x="6" y="4"/>
                              <a:pt x="38" y="8"/>
                              <a:pt x="42" y="16"/>
                            </a:cubicBezTo>
                            <a:cubicBezTo>
                              <a:pt x="44" y="22"/>
                              <a:pt x="26" y="36"/>
                              <a:pt x="22" y="34"/>
                            </a:cubicBezTo>
                          </a:path>
                        </a:pathLst>
                      </a:custGeom>
                      <a:noFill/>
                      <a:ln w="190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grpSp>
                  <p:nvGrpSpPr>
                    <p:cNvPr id="29743" name="Group 45">
                      <a:extLst>
                        <a:ext uri="{FF2B5EF4-FFF2-40B4-BE49-F238E27FC236}">
                          <a16:creationId xmlns:a16="http://schemas.microsoft.com/office/drawing/2014/main" id="{79DBEC5F-ED70-4BA0-AE2C-FFA3B7EE32A7}"/>
                        </a:ext>
                      </a:extLst>
                    </p:cNvPr>
                    <p:cNvGrpSpPr>
                      <a:grpSpLocks/>
                    </p:cNvGrpSpPr>
                    <p:nvPr/>
                  </p:nvGrpSpPr>
                  <p:grpSpPr bwMode="auto">
                    <a:xfrm flipH="1">
                      <a:off x="3420" y="2904"/>
                      <a:ext cx="192" cy="168"/>
                      <a:chOff x="3408" y="2856"/>
                      <a:chExt cx="192" cy="168"/>
                    </a:xfrm>
                  </p:grpSpPr>
                  <p:sp>
                    <p:nvSpPr>
                      <p:cNvPr id="29744" name="Freeform 46">
                        <a:extLst>
                          <a:ext uri="{FF2B5EF4-FFF2-40B4-BE49-F238E27FC236}">
                            <a16:creationId xmlns:a16="http://schemas.microsoft.com/office/drawing/2014/main" id="{2B9AE449-5354-48D3-A1E2-A31BEE4109D5}"/>
                          </a:ext>
                        </a:extLst>
                      </p:cNvPr>
                      <p:cNvSpPr>
                        <a:spLocks noChangeArrowheads="1"/>
                      </p:cNvSpPr>
                      <p:nvPr/>
                    </p:nvSpPr>
                    <p:spPr bwMode="auto">
                      <a:xfrm flipH="1">
                        <a:off x="3408" y="2856"/>
                        <a:ext cx="192" cy="168"/>
                      </a:xfrm>
                      <a:custGeom>
                        <a:avLst/>
                        <a:gdLst>
                          <a:gd name="T0" fmla="*/ 0 w 240"/>
                          <a:gd name="T1" fmla="*/ 24 h 222"/>
                          <a:gd name="T2" fmla="*/ 54 w 240"/>
                          <a:gd name="T3" fmla="*/ 48 h 222"/>
                        </a:gdLst>
                        <a:ahLst/>
                        <a:cxnLst>
                          <a:cxn ang="0">
                            <a:pos x="T0" y="T1"/>
                          </a:cxn>
                          <a:cxn ang="0">
                            <a:pos x="T2" y="T3"/>
                          </a:cxn>
                        </a:cxnLst>
                        <a:rect l="0" t="0" r="r" b="b"/>
                        <a:pathLst>
                          <a:path w="240" h="222">
                            <a:moveTo>
                              <a:pt x="0" y="24"/>
                            </a:moveTo>
                            <a:cubicBezTo>
                              <a:pt x="24" y="222"/>
                              <a:pt x="240" y="0"/>
                              <a:pt x="54" y="48"/>
                            </a:cubicBezTo>
                          </a:path>
                        </a:pathLst>
                      </a:custGeom>
                      <a:noFill/>
                      <a:ln w="190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9745" name="Freeform 47">
                        <a:extLst>
                          <a:ext uri="{FF2B5EF4-FFF2-40B4-BE49-F238E27FC236}">
                            <a16:creationId xmlns:a16="http://schemas.microsoft.com/office/drawing/2014/main" id="{82C39A02-C482-403B-93BD-3D5CA8EB2D56}"/>
                          </a:ext>
                        </a:extLst>
                      </p:cNvPr>
                      <p:cNvSpPr>
                        <a:spLocks noChangeArrowheads="1"/>
                      </p:cNvSpPr>
                      <p:nvPr/>
                    </p:nvSpPr>
                    <p:spPr bwMode="auto">
                      <a:xfrm>
                        <a:off x="3522" y="2892"/>
                        <a:ext cx="44" cy="36"/>
                      </a:xfrm>
                      <a:custGeom>
                        <a:avLst/>
                        <a:gdLst>
                          <a:gd name="T0" fmla="*/ 0 w 44"/>
                          <a:gd name="T1" fmla="*/ 0 h 36"/>
                          <a:gd name="T2" fmla="*/ 42 w 44"/>
                          <a:gd name="T3" fmla="*/ 16 h 36"/>
                          <a:gd name="T4" fmla="*/ 22 w 44"/>
                          <a:gd name="T5" fmla="*/ 34 h 36"/>
                        </a:gdLst>
                        <a:ahLst/>
                        <a:cxnLst>
                          <a:cxn ang="0">
                            <a:pos x="T0" y="T1"/>
                          </a:cxn>
                          <a:cxn ang="0">
                            <a:pos x="T2" y="T3"/>
                          </a:cxn>
                          <a:cxn ang="0">
                            <a:pos x="T4" y="T5"/>
                          </a:cxn>
                        </a:cxnLst>
                        <a:rect l="0" t="0" r="r" b="b"/>
                        <a:pathLst>
                          <a:path w="44" h="36">
                            <a:moveTo>
                              <a:pt x="0" y="0"/>
                            </a:moveTo>
                            <a:cubicBezTo>
                              <a:pt x="6" y="4"/>
                              <a:pt x="38" y="8"/>
                              <a:pt x="42" y="16"/>
                            </a:cubicBezTo>
                            <a:cubicBezTo>
                              <a:pt x="44" y="22"/>
                              <a:pt x="26" y="36"/>
                              <a:pt x="22" y="34"/>
                            </a:cubicBez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grpSp>
            </p:grpSp>
            <p:sp>
              <p:nvSpPr>
                <p:cNvPr id="29746" name="Line 48">
                  <a:extLst>
                    <a:ext uri="{FF2B5EF4-FFF2-40B4-BE49-F238E27FC236}">
                      <a16:creationId xmlns:a16="http://schemas.microsoft.com/office/drawing/2014/main" id="{A3470E13-8FFA-4E44-98CB-364B25AB2E35}"/>
                    </a:ext>
                  </a:extLst>
                </p:cNvPr>
                <p:cNvSpPr>
                  <a:spLocks noChangeShapeType="1"/>
                </p:cNvSpPr>
                <p:nvPr/>
              </p:nvSpPr>
              <p:spPr bwMode="auto">
                <a:xfrm flipV="1">
                  <a:off x="864" y="1584"/>
                  <a:ext cx="0" cy="28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47" name="Line 49">
                  <a:extLst>
                    <a:ext uri="{FF2B5EF4-FFF2-40B4-BE49-F238E27FC236}">
                      <a16:creationId xmlns:a16="http://schemas.microsoft.com/office/drawing/2014/main" id="{99E58D53-9E28-4B1E-9C40-66B586ED5714}"/>
                    </a:ext>
                  </a:extLst>
                </p:cNvPr>
                <p:cNvSpPr>
                  <a:spLocks noChangeShapeType="1"/>
                </p:cNvSpPr>
                <p:nvPr/>
              </p:nvSpPr>
              <p:spPr bwMode="auto">
                <a:xfrm>
                  <a:off x="864" y="1584"/>
                  <a:ext cx="925"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48" name="Group 50">
                <a:extLst>
                  <a:ext uri="{FF2B5EF4-FFF2-40B4-BE49-F238E27FC236}">
                    <a16:creationId xmlns:a16="http://schemas.microsoft.com/office/drawing/2014/main" id="{D8E04B63-507E-4538-8435-E7398DA9F986}"/>
                  </a:ext>
                </a:extLst>
              </p:cNvPr>
              <p:cNvGrpSpPr>
                <a:grpSpLocks/>
              </p:cNvGrpSpPr>
              <p:nvPr/>
            </p:nvGrpSpPr>
            <p:grpSpPr bwMode="auto">
              <a:xfrm>
                <a:off x="2381" y="2400"/>
                <a:ext cx="397" cy="1148"/>
                <a:chOff x="2662" y="1885"/>
                <a:chExt cx="397" cy="1148"/>
              </a:xfrm>
            </p:grpSpPr>
            <p:sp>
              <p:nvSpPr>
                <p:cNvPr id="29749" name="Line 51">
                  <a:extLst>
                    <a:ext uri="{FF2B5EF4-FFF2-40B4-BE49-F238E27FC236}">
                      <a16:creationId xmlns:a16="http://schemas.microsoft.com/office/drawing/2014/main" id="{5682D432-8A85-49A8-96DF-AA7867ADA72C}"/>
                    </a:ext>
                  </a:extLst>
                </p:cNvPr>
                <p:cNvSpPr>
                  <a:spLocks noChangeShapeType="1"/>
                </p:cNvSpPr>
                <p:nvPr/>
              </p:nvSpPr>
              <p:spPr bwMode="auto">
                <a:xfrm flipV="1">
                  <a:off x="2662" y="1885"/>
                  <a:ext cx="240" cy="24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0" name="Line 52">
                  <a:extLst>
                    <a:ext uri="{FF2B5EF4-FFF2-40B4-BE49-F238E27FC236}">
                      <a16:creationId xmlns:a16="http://schemas.microsoft.com/office/drawing/2014/main" id="{61140B07-CDEF-41A3-A6BF-E33A6D89F89B}"/>
                    </a:ext>
                  </a:extLst>
                </p:cNvPr>
                <p:cNvSpPr>
                  <a:spLocks noChangeShapeType="1"/>
                </p:cNvSpPr>
                <p:nvPr/>
              </p:nvSpPr>
              <p:spPr bwMode="auto">
                <a:xfrm>
                  <a:off x="2893" y="1898"/>
                  <a:ext cx="0" cy="49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1" name="Oval 53">
                  <a:extLst>
                    <a:ext uri="{FF2B5EF4-FFF2-40B4-BE49-F238E27FC236}">
                      <a16:creationId xmlns:a16="http://schemas.microsoft.com/office/drawing/2014/main" id="{A37C6C46-B634-4C42-BF2E-1584977744B3}"/>
                    </a:ext>
                  </a:extLst>
                </p:cNvPr>
                <p:cNvSpPr>
                  <a:spLocks noChangeArrowheads="1"/>
                </p:cNvSpPr>
                <p:nvPr/>
              </p:nvSpPr>
              <p:spPr bwMode="auto">
                <a:xfrm>
                  <a:off x="2723" y="2352"/>
                  <a:ext cx="336" cy="336"/>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9752" name="Text Box 54">
                  <a:extLst>
                    <a:ext uri="{FF2B5EF4-FFF2-40B4-BE49-F238E27FC236}">
                      <a16:creationId xmlns:a16="http://schemas.microsoft.com/office/drawing/2014/main" id="{5A63BD49-0987-4D3D-A1AE-CA785F7F6876}"/>
                    </a:ext>
                  </a:extLst>
                </p:cNvPr>
                <p:cNvSpPr txBox="1">
                  <a:spLocks noChangeArrowheads="1"/>
                </p:cNvSpPr>
                <p:nvPr/>
              </p:nvSpPr>
              <p:spPr bwMode="auto">
                <a:xfrm>
                  <a:off x="2736" y="2353"/>
                  <a:ext cx="297" cy="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FFFF00"/>
                      </a:solidFill>
                    </a:rPr>
                    <a:t>G</a:t>
                  </a:r>
                </a:p>
              </p:txBody>
            </p:sp>
            <p:sp>
              <p:nvSpPr>
                <p:cNvPr id="29753" name="Line 55">
                  <a:extLst>
                    <a:ext uri="{FF2B5EF4-FFF2-40B4-BE49-F238E27FC236}">
                      <a16:creationId xmlns:a16="http://schemas.microsoft.com/office/drawing/2014/main" id="{82FC96D3-4910-4AC3-A30C-5D447DD4F3BC}"/>
                    </a:ext>
                  </a:extLst>
                </p:cNvPr>
                <p:cNvSpPr>
                  <a:spLocks noChangeShapeType="1"/>
                </p:cNvSpPr>
                <p:nvPr/>
              </p:nvSpPr>
              <p:spPr bwMode="auto">
                <a:xfrm>
                  <a:off x="2880" y="2688"/>
                  <a:ext cx="0" cy="24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4" name="Line 56">
                  <a:extLst>
                    <a:ext uri="{FF2B5EF4-FFF2-40B4-BE49-F238E27FC236}">
                      <a16:creationId xmlns:a16="http://schemas.microsoft.com/office/drawing/2014/main" id="{1F035B39-D27E-4097-AF15-B1F09C6DD653}"/>
                    </a:ext>
                  </a:extLst>
                </p:cNvPr>
                <p:cNvSpPr>
                  <a:spLocks noChangeShapeType="1"/>
                </p:cNvSpPr>
                <p:nvPr/>
              </p:nvSpPr>
              <p:spPr bwMode="auto">
                <a:xfrm>
                  <a:off x="2750" y="2928"/>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5" name="Line 57">
                  <a:extLst>
                    <a:ext uri="{FF2B5EF4-FFF2-40B4-BE49-F238E27FC236}">
                      <a16:creationId xmlns:a16="http://schemas.microsoft.com/office/drawing/2014/main" id="{7DA02904-F087-47DA-AC5B-9E57937209D3}"/>
                    </a:ext>
                  </a:extLst>
                </p:cNvPr>
                <p:cNvSpPr>
                  <a:spLocks noChangeShapeType="1"/>
                </p:cNvSpPr>
                <p:nvPr/>
              </p:nvSpPr>
              <p:spPr bwMode="auto">
                <a:xfrm>
                  <a:off x="2814" y="3033"/>
                  <a:ext cx="131"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56" name="Line 58">
                  <a:extLst>
                    <a:ext uri="{FF2B5EF4-FFF2-40B4-BE49-F238E27FC236}">
                      <a16:creationId xmlns:a16="http://schemas.microsoft.com/office/drawing/2014/main" id="{2F429CBD-BD68-4CCA-804F-96B0BCC1E161}"/>
                    </a:ext>
                  </a:extLst>
                </p:cNvPr>
                <p:cNvSpPr>
                  <a:spLocks noChangeShapeType="1"/>
                </p:cNvSpPr>
                <p:nvPr/>
              </p:nvSpPr>
              <p:spPr bwMode="auto">
                <a:xfrm>
                  <a:off x="2795" y="2976"/>
                  <a:ext cx="197"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9757" name="Group 59">
                <a:extLst>
                  <a:ext uri="{FF2B5EF4-FFF2-40B4-BE49-F238E27FC236}">
                    <a16:creationId xmlns:a16="http://schemas.microsoft.com/office/drawing/2014/main" id="{C5C58F71-1AB9-498D-B393-4BCAB062ECF0}"/>
                  </a:ext>
                </a:extLst>
              </p:cNvPr>
              <p:cNvGrpSpPr>
                <a:grpSpLocks/>
              </p:cNvGrpSpPr>
              <p:nvPr/>
            </p:nvGrpSpPr>
            <p:grpSpPr bwMode="auto">
              <a:xfrm>
                <a:off x="1255" y="3461"/>
                <a:ext cx="672" cy="431"/>
                <a:chOff x="1536" y="2976"/>
                <a:chExt cx="672" cy="431"/>
              </a:xfrm>
            </p:grpSpPr>
            <p:sp>
              <p:nvSpPr>
                <p:cNvPr id="29758" name="Rectangle 60">
                  <a:extLst>
                    <a:ext uri="{FF2B5EF4-FFF2-40B4-BE49-F238E27FC236}">
                      <a16:creationId xmlns:a16="http://schemas.microsoft.com/office/drawing/2014/main" id="{360BC86E-2DBE-4A25-B6E1-023A176757B9}"/>
                    </a:ext>
                  </a:extLst>
                </p:cNvPr>
                <p:cNvSpPr>
                  <a:spLocks noChangeArrowheads="1"/>
                </p:cNvSpPr>
                <p:nvPr/>
              </p:nvSpPr>
              <p:spPr bwMode="auto">
                <a:xfrm>
                  <a:off x="1536" y="2976"/>
                  <a:ext cx="672" cy="144"/>
                </a:xfrm>
                <a:prstGeom prst="rect">
                  <a:avLst/>
                </a:prstGeom>
                <a:solidFill>
                  <a:srgbClr val="66FFFF"/>
                </a:solidFill>
                <a:ln w="9525">
                  <a:solidFill>
                    <a:schemeClr val="hlink"/>
                  </a:solidFill>
                  <a:miter lim="800000"/>
                  <a:headEnd/>
                  <a:tailEnd/>
                </a:ln>
              </p:spPr>
              <p:txBody>
                <a:bodyPr wrap="none" anchor="ctr"/>
                <a:lstStyle/>
                <a:p>
                  <a:endParaRPr lang="zh-CN" altLang="en-US"/>
                </a:p>
              </p:txBody>
            </p:sp>
            <p:sp>
              <p:nvSpPr>
                <p:cNvPr id="29759" name="Text Box 61">
                  <a:extLst>
                    <a:ext uri="{FF2B5EF4-FFF2-40B4-BE49-F238E27FC236}">
                      <a16:creationId xmlns:a16="http://schemas.microsoft.com/office/drawing/2014/main" id="{23443FD6-D450-48B8-8C44-FE77A4C36A92}"/>
                    </a:ext>
                  </a:extLst>
                </p:cNvPr>
                <p:cNvSpPr txBox="1">
                  <a:spLocks noChangeArrowheads="1"/>
                </p:cNvSpPr>
                <p:nvPr/>
              </p:nvSpPr>
              <p:spPr bwMode="auto">
                <a:xfrm>
                  <a:off x="1718" y="3110"/>
                  <a:ext cx="306" cy="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FFFF00"/>
                      </a:solidFill>
                    </a:rPr>
                    <a:t>M</a:t>
                  </a:r>
                </a:p>
              </p:txBody>
            </p:sp>
          </p:grpSp>
          <p:sp>
            <p:nvSpPr>
              <p:cNvPr id="29760" name="Text Box 62">
                <a:extLst>
                  <a:ext uri="{FF2B5EF4-FFF2-40B4-BE49-F238E27FC236}">
                    <a16:creationId xmlns:a16="http://schemas.microsoft.com/office/drawing/2014/main" id="{044E26A8-AB80-47DA-B0AB-BB45817FC381}"/>
                  </a:ext>
                </a:extLst>
              </p:cNvPr>
              <p:cNvSpPr txBox="1">
                <a:spLocks noChangeArrowheads="1"/>
              </p:cNvSpPr>
              <p:nvPr/>
            </p:nvSpPr>
            <p:spPr bwMode="auto">
              <a:xfrm>
                <a:off x="1639" y="2053"/>
                <a:ext cx="271"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FFFF00"/>
                    </a:solidFill>
                  </a:rPr>
                  <a:t>K</a:t>
                </a:r>
              </a:p>
            </p:txBody>
          </p:sp>
        </p:grpSp>
        <p:sp>
          <p:nvSpPr>
            <p:cNvPr id="29761" name="Freeform 66">
              <a:extLst>
                <a:ext uri="{FF2B5EF4-FFF2-40B4-BE49-F238E27FC236}">
                  <a16:creationId xmlns:a16="http://schemas.microsoft.com/office/drawing/2014/main" id="{3BDC2458-B0C0-4A67-B3C5-6BE8FDBD2F1D}"/>
                </a:ext>
              </a:extLst>
            </p:cNvPr>
            <p:cNvSpPr>
              <a:spLocks noChangeArrowheads="1"/>
            </p:cNvSpPr>
            <p:nvPr/>
          </p:nvSpPr>
          <p:spPr bwMode="auto">
            <a:xfrm>
              <a:off x="1610" y="2886"/>
              <a:ext cx="181" cy="143"/>
            </a:xfrm>
            <a:custGeom>
              <a:avLst/>
              <a:gdLst>
                <a:gd name="T0" fmla="*/ 0 w 181"/>
                <a:gd name="T1" fmla="*/ 7 h 143"/>
                <a:gd name="T2" fmla="*/ 91 w 181"/>
                <a:gd name="T3" fmla="*/ 7 h 143"/>
                <a:gd name="T4" fmla="*/ 136 w 181"/>
                <a:gd name="T5" fmla="*/ 52 h 143"/>
                <a:gd name="T6" fmla="*/ 181 w 181"/>
                <a:gd name="T7" fmla="*/ 143 h 143"/>
              </a:gdLst>
              <a:ahLst/>
              <a:cxnLst>
                <a:cxn ang="0">
                  <a:pos x="T0" y="T1"/>
                </a:cxn>
                <a:cxn ang="0">
                  <a:pos x="T2" y="T3"/>
                </a:cxn>
                <a:cxn ang="0">
                  <a:pos x="T4" y="T5"/>
                </a:cxn>
                <a:cxn ang="0">
                  <a:pos x="T6" y="T7"/>
                </a:cxn>
              </a:cxnLst>
              <a:rect l="0" t="0" r="r" b="b"/>
              <a:pathLst>
                <a:path w="181" h="143">
                  <a:moveTo>
                    <a:pt x="0" y="7"/>
                  </a:moveTo>
                  <a:cubicBezTo>
                    <a:pt x="34" y="3"/>
                    <a:pt x="68" y="0"/>
                    <a:pt x="91" y="7"/>
                  </a:cubicBezTo>
                  <a:cubicBezTo>
                    <a:pt x="114" y="14"/>
                    <a:pt x="121" y="29"/>
                    <a:pt x="136" y="52"/>
                  </a:cubicBezTo>
                  <a:cubicBezTo>
                    <a:pt x="151" y="75"/>
                    <a:pt x="174" y="128"/>
                    <a:pt x="181" y="143"/>
                  </a:cubicBezTo>
                </a:path>
              </a:pathLst>
            </a:custGeom>
            <a:noFill/>
            <a:ln w="2222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9762" name="Rectangle 67">
              <a:extLst>
                <a:ext uri="{FF2B5EF4-FFF2-40B4-BE49-F238E27FC236}">
                  <a16:creationId xmlns:a16="http://schemas.microsoft.com/office/drawing/2014/main" id="{663EFA55-D379-41C0-A958-BA2C5D9179DE}"/>
                </a:ext>
              </a:extLst>
            </p:cNvPr>
            <p:cNvSpPr>
              <a:spLocks noChangeArrowheads="1"/>
            </p:cNvSpPr>
            <p:nvPr/>
          </p:nvSpPr>
          <p:spPr bwMode="auto">
            <a:xfrm>
              <a:off x="1519" y="2568"/>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b="1">
                  <a:solidFill>
                    <a:schemeClr val="tx1"/>
                  </a:solidFill>
                  <a:latin typeface="Times New Roman" panose="02020603050405020304" pitchFamily="18" charset="0"/>
                  <a:ea typeface="宋体" panose="02010600030101010101" pitchFamily="2" charset="-122"/>
                </a:defRPr>
              </a:lvl1pPr>
              <a:lvl2pPr eaLnBrk="0" hangingPunct="0">
                <a:defRPr sz="2400" b="1">
                  <a:solidFill>
                    <a:schemeClr val="tx1"/>
                  </a:solidFill>
                  <a:latin typeface="Times New Roman" panose="02020603050405020304" pitchFamily="18" charset="0"/>
                  <a:ea typeface="宋体" panose="02010600030101010101" pitchFamily="2" charset="-122"/>
                </a:defRPr>
              </a:lvl2pPr>
              <a:lvl3pPr eaLnBrk="0" hangingPunct="0">
                <a:defRPr sz="2400" b="1">
                  <a:solidFill>
                    <a:schemeClr val="tx1"/>
                  </a:solidFill>
                  <a:latin typeface="Times New Roman" panose="02020603050405020304" pitchFamily="18" charset="0"/>
                  <a:ea typeface="宋体" panose="02010600030101010101" pitchFamily="2" charset="-122"/>
                </a:defRPr>
              </a:lvl3pPr>
              <a:lvl4pPr eaLnBrk="0" hangingPunct="0">
                <a:defRPr sz="2400" b="1">
                  <a:solidFill>
                    <a:schemeClr val="tx1"/>
                  </a:solidFill>
                  <a:latin typeface="Times New Roman" panose="02020603050405020304" pitchFamily="18" charset="0"/>
                  <a:ea typeface="宋体" panose="02010600030101010101" pitchFamily="2" charset="-122"/>
                </a:defRPr>
              </a:lvl4pPr>
              <a:lvl5pPr eaLnBrk="0" hangingPunct="0">
                <a:defRPr sz="2400" b="1">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20000"/>
                </a:spcBef>
                <a:spcAft>
                  <a:spcPct val="10000"/>
                </a:spcAft>
                <a:buFont typeface="Monotype Sorts"/>
                <a:buNone/>
              </a:pPr>
              <a:r>
                <a:rPr lang="en-US" altLang="zh-CN" sz="2800">
                  <a:solidFill>
                    <a:schemeClr val="hlink"/>
                  </a:solidFill>
                  <a:latin typeface="宋体" panose="02010600030101010101" pitchFamily="2" charset="-122"/>
                </a:rPr>
                <a:t>θ</a:t>
              </a:r>
            </a:p>
          </p:txBody>
        </p:sp>
      </p:grpSp>
      <p:graphicFrame>
        <p:nvGraphicFramePr>
          <p:cNvPr id="1345604" name="Object 2">
            <a:extLst>
              <a:ext uri="{FF2B5EF4-FFF2-40B4-BE49-F238E27FC236}">
                <a16:creationId xmlns:a16="http://schemas.microsoft.com/office/drawing/2014/main" id="{7D1EE784-FA5C-4FE9-BF06-4EFBABBDE7F1}"/>
              </a:ext>
            </a:extLst>
          </p:cNvPr>
          <p:cNvGraphicFramePr>
            <a:graphicFrameLocks noChangeAspect="1"/>
          </p:cNvGraphicFramePr>
          <p:nvPr>
            <p:extLst>
              <p:ext uri="{D42A27DB-BD31-4B8C-83A1-F6EECF244321}">
                <p14:modId xmlns:p14="http://schemas.microsoft.com/office/powerpoint/2010/main" val="1263186977"/>
              </p:ext>
            </p:extLst>
          </p:nvPr>
        </p:nvGraphicFramePr>
        <p:xfrm>
          <a:off x="3707904" y="4437112"/>
          <a:ext cx="5070475" cy="1279525"/>
        </p:xfrm>
        <a:graphic>
          <a:graphicData uri="http://schemas.openxmlformats.org/presentationml/2006/ole">
            <mc:AlternateContent xmlns:mc="http://schemas.openxmlformats.org/markup-compatibility/2006">
              <mc:Choice xmlns:v="urn:schemas-microsoft-com:vml" Requires="v">
                <p:oleObj spid="_x0000_s499731" r:id="rId4" imgW="2820960" imgH="707760" progId="">
                  <p:embed/>
                </p:oleObj>
              </mc:Choice>
              <mc:Fallback>
                <p:oleObj r:id="rId4" imgW="2820960" imgH="707760" progId="">
                  <p:embed/>
                  <p:pic>
                    <p:nvPicPr>
                      <p:cNvPr id="1345604" name="Object 2">
                        <a:extLst>
                          <a:ext uri="{FF2B5EF4-FFF2-40B4-BE49-F238E27FC236}">
                            <a16:creationId xmlns:a16="http://schemas.microsoft.com/office/drawing/2014/main" id="{7D1EE784-FA5C-4FE9-BF06-4EFBABBDE7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7904" y="4437112"/>
                        <a:ext cx="50704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 name="Text Box 3">
            <a:extLst>
              <a:ext uri="{FF2B5EF4-FFF2-40B4-BE49-F238E27FC236}">
                <a16:creationId xmlns:a16="http://schemas.microsoft.com/office/drawing/2014/main" id="{06AC99C3-4A5A-4928-990D-B5BA18A5C26E}"/>
              </a:ext>
            </a:extLst>
          </p:cNvPr>
          <p:cNvSpPr txBox="1">
            <a:spLocks noChangeArrowheads="1"/>
          </p:cNvSpPr>
          <p:nvPr/>
        </p:nvSpPr>
        <p:spPr bwMode="auto">
          <a:xfrm>
            <a:off x="500063" y="3395663"/>
            <a:ext cx="2928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300" dirty="0">
                <a:solidFill>
                  <a:schemeClr val="bg1"/>
                </a:solidFill>
              </a:rPr>
              <a:t>实验装置示意图：</a:t>
            </a:r>
          </a:p>
        </p:txBody>
      </p:sp>
      <p:sp>
        <p:nvSpPr>
          <p:cNvPr id="29765" name="灯片编号占位符 1">
            <a:extLst>
              <a:ext uri="{FF2B5EF4-FFF2-40B4-BE49-F238E27FC236}">
                <a16:creationId xmlns:a16="http://schemas.microsoft.com/office/drawing/2014/main" id="{B3E67B46-F62B-4CEB-84BE-3BA460593E9E}"/>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46ECE2-DAFB-4A87-8FA8-74A7DBD76336}" type="slidenum">
              <a:rPr lang="en-US" altLang="zh-CN" b="0">
                <a:solidFill>
                  <a:srgbClr val="FF00FF"/>
                </a:solidFill>
              </a:rPr>
              <a:pPr/>
              <a:t>11</a:t>
            </a:fld>
            <a:r>
              <a:rPr lang="en-US" altLang="zh-CN" b="0">
                <a:solidFill>
                  <a:srgbClr val="FF00FF"/>
                </a:solidFill>
              </a:rPr>
              <a:t>/29</a:t>
            </a:r>
          </a:p>
        </p:txBody>
      </p:sp>
      <p:pic>
        <p:nvPicPr>
          <p:cNvPr id="72" name="Picture 8">
            <a:extLst>
              <a:ext uri="{FF2B5EF4-FFF2-40B4-BE49-F238E27FC236}">
                <a16:creationId xmlns:a16="http://schemas.microsoft.com/office/drawing/2014/main" id="{EC7BF250-045C-4167-9065-23CECF9C80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38" r="4338"/>
          <a:stretch>
            <a:fillRect/>
          </a:stretch>
        </p:blipFill>
        <p:spPr bwMode="auto">
          <a:xfrm>
            <a:off x="4860032" y="240556"/>
            <a:ext cx="3819276" cy="1983694"/>
          </a:xfrm>
          <a:prstGeom prst="rect">
            <a:avLst/>
          </a:prstGeom>
          <a:noFill/>
          <a:ln w="19050">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73" name="Rectangle 65">
            <a:extLst>
              <a:ext uri="{FF2B5EF4-FFF2-40B4-BE49-F238E27FC236}">
                <a16:creationId xmlns:a16="http://schemas.microsoft.com/office/drawing/2014/main" id="{DC8548B8-C8B0-4495-8F84-CDFAF18F47FB}"/>
              </a:ext>
            </a:extLst>
          </p:cNvPr>
          <p:cNvSpPr>
            <a:spLocks noChangeArrowheads="1"/>
          </p:cNvSpPr>
          <p:nvPr/>
        </p:nvSpPr>
        <p:spPr bwMode="auto">
          <a:xfrm>
            <a:off x="3779911" y="5693447"/>
            <a:ext cx="5070447" cy="101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800"/>
              </a:lnSpc>
            </a:pPr>
            <a:r>
              <a:rPr lang="zh-CN" altLang="en-US" dirty="0">
                <a:solidFill>
                  <a:srgbClr val="FF0000"/>
                </a:solidFill>
              </a:rPr>
              <a:t>理论</a:t>
            </a:r>
            <a:r>
              <a:rPr lang="zh-CN" altLang="en-US" dirty="0">
                <a:solidFill>
                  <a:schemeClr val="bg1"/>
                </a:solidFill>
              </a:rPr>
              <a:t>值与实验结果相差很小，表明电子确实具有波动性</a:t>
            </a:r>
            <a:endParaRPr lang="en-US" altLang="zh-CN" dirty="0">
              <a:solidFill>
                <a:schemeClr val="bg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45538"/>
                                        </p:tgtEl>
                                        <p:attrNameLst>
                                          <p:attrName>style.visibility</p:attrName>
                                        </p:attrNameLst>
                                      </p:cBhvr>
                                      <p:to>
                                        <p:strVal val="visible"/>
                                      </p:to>
                                    </p:set>
                                    <p:animEffect transition="in" filter="dissolve">
                                      <p:cBhvr>
                                        <p:cTn id="7" dur="500"/>
                                        <p:tgtEl>
                                          <p:spTgt spid="134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45539"/>
                                        </p:tgtEl>
                                        <p:attrNameLst>
                                          <p:attrName>style.visibility</p:attrName>
                                        </p:attrNameLst>
                                      </p:cBhvr>
                                      <p:to>
                                        <p:strVal val="visible"/>
                                      </p:to>
                                    </p:set>
                                    <p:animEffect transition="in" filter="blinds(horizontal)">
                                      <p:cBhvr>
                                        <p:cTn id="12" dur="500"/>
                                        <p:tgtEl>
                                          <p:spTgt spid="1345539"/>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345599"/>
                                        </p:tgtEl>
                                        <p:attrNameLst>
                                          <p:attrName>style.visibility</p:attrName>
                                        </p:attrNameLst>
                                      </p:cBhvr>
                                      <p:to>
                                        <p:strVal val="visible"/>
                                      </p:to>
                                    </p:set>
                                    <p:animEffect transition="in" filter="blinds(horizontal)">
                                      <p:cBhvr>
                                        <p:cTn id="16" dur="500"/>
                                        <p:tgtEl>
                                          <p:spTgt spid="1345599"/>
                                        </p:tgtEl>
                                      </p:cBhvr>
                                    </p:animEffect>
                                  </p:childTnLst>
                                </p:cTn>
                              </p:par>
                            </p:childTnLst>
                          </p:cTn>
                        </p:par>
                        <p:par>
                          <p:cTn id="17" fill="hold">
                            <p:stCondLst>
                              <p:cond delay="1000"/>
                            </p:stCondLst>
                            <p:childTnLst>
                              <p:par>
                                <p:cTn id="18" presetID="3" presetClass="entr" presetSubtype="10" fill="hold" grpId="0" nodeType="afterEffect">
                                  <p:stCondLst>
                                    <p:cond delay="1500"/>
                                  </p:stCondLst>
                                  <p:childTnLst>
                                    <p:set>
                                      <p:cBhvr>
                                        <p:cTn id="19" dur="1" fill="hold">
                                          <p:stCondLst>
                                            <p:cond delay="0"/>
                                          </p:stCondLst>
                                        </p:cTn>
                                        <p:tgtEl>
                                          <p:spTgt spid="71"/>
                                        </p:tgtEl>
                                        <p:attrNameLst>
                                          <p:attrName>style.visibility</p:attrName>
                                        </p:attrNameLst>
                                      </p:cBhvr>
                                      <p:to>
                                        <p:strVal val="visible"/>
                                      </p:to>
                                    </p:set>
                                    <p:animEffect transition="in" filter="blinds(horizontal)">
                                      <p:cBhvr>
                                        <p:cTn id="20" dur="1000"/>
                                        <p:tgtEl>
                                          <p:spTgt spid="71"/>
                                        </p:tgtEl>
                                      </p:cBhvr>
                                    </p:animEffect>
                                  </p:childTnLst>
                                </p:cTn>
                              </p:par>
                              <p:par>
                                <p:cTn id="21" presetID="3" presetClass="entr" presetSubtype="10" fill="hold" nodeType="withEffect">
                                  <p:stCondLst>
                                    <p:cond delay="150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10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45601"/>
                                        </p:tgtEl>
                                        <p:attrNameLst>
                                          <p:attrName>style.visibility</p:attrName>
                                        </p:attrNameLst>
                                      </p:cBhvr>
                                      <p:to>
                                        <p:strVal val="visible"/>
                                      </p:to>
                                    </p:set>
                                    <p:animEffect transition="in" filter="blinds(horizontal)">
                                      <p:cBhvr>
                                        <p:cTn id="28" dur="500"/>
                                        <p:tgtEl>
                                          <p:spTgt spid="1345601"/>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up)">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345604"/>
                                        </p:tgtEl>
                                        <p:attrNameLst>
                                          <p:attrName>style.visibility</p:attrName>
                                        </p:attrNameLst>
                                      </p:cBhvr>
                                      <p:to>
                                        <p:strVal val="visible"/>
                                      </p:to>
                                    </p:set>
                                    <p:animEffect transition="in" filter="blinds(horizontal)">
                                      <p:cBhvr>
                                        <p:cTn id="37" dur="500"/>
                                        <p:tgtEl>
                                          <p:spTgt spid="1345604"/>
                                        </p:tgtEl>
                                      </p:cBhvr>
                                    </p:animEffect>
                                  </p:childTnLst>
                                </p:cTn>
                              </p:par>
                            </p:childTnLst>
                          </p:cTn>
                        </p:par>
                        <p:par>
                          <p:cTn id="38" fill="hold" nodeType="withGroup">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blinds(horizontal)">
                                      <p:cBhvr>
                                        <p:cTn id="4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8" grpId="0"/>
      <p:bldP spid="1345539" grpId="0"/>
      <p:bldP spid="1345599" grpId="0"/>
      <p:bldP spid="1345601" grpId="0"/>
      <p:bldP spid="71" grpId="0"/>
      <p:bldP spid="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2" descr="图16">
            <a:extLst>
              <a:ext uri="{FF2B5EF4-FFF2-40B4-BE49-F238E27FC236}">
                <a16:creationId xmlns:a16="http://schemas.microsoft.com/office/drawing/2014/main" id="{D6DBA74F-6971-4F23-AD72-01D579AFE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855"/>
          <a:stretch>
            <a:fillRect/>
          </a:stretch>
        </p:blipFill>
        <p:spPr bwMode="auto">
          <a:xfrm>
            <a:off x="4943475" y="3562350"/>
            <a:ext cx="2557463"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3">
            <a:extLst>
              <a:ext uri="{FF2B5EF4-FFF2-40B4-BE49-F238E27FC236}">
                <a16:creationId xmlns:a16="http://schemas.microsoft.com/office/drawing/2014/main" id="{18433920-E4D8-4033-B908-3AA28FD25810}"/>
              </a:ext>
            </a:extLst>
          </p:cNvPr>
          <p:cNvSpPr txBox="1">
            <a:spLocks noChangeArrowheads="1"/>
          </p:cNvSpPr>
          <p:nvPr/>
        </p:nvSpPr>
        <p:spPr bwMode="auto">
          <a:xfrm>
            <a:off x="7643813" y="4197350"/>
            <a:ext cx="53657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bg1"/>
                </a:solidFill>
              </a:rPr>
              <a:t>X</a:t>
            </a:r>
            <a:r>
              <a:rPr lang="zh-CN" altLang="en-US">
                <a:solidFill>
                  <a:schemeClr val="bg1"/>
                </a:solidFill>
              </a:rPr>
              <a:t>射线</a:t>
            </a:r>
          </a:p>
        </p:txBody>
      </p:sp>
      <p:grpSp>
        <p:nvGrpSpPr>
          <p:cNvPr id="31747" name="Group 4">
            <a:extLst>
              <a:ext uri="{FF2B5EF4-FFF2-40B4-BE49-F238E27FC236}">
                <a16:creationId xmlns:a16="http://schemas.microsoft.com/office/drawing/2014/main" id="{75F6ADD8-7B62-4D7A-80BB-C65924512499}"/>
              </a:ext>
            </a:extLst>
          </p:cNvPr>
          <p:cNvGrpSpPr>
            <a:grpSpLocks/>
          </p:cNvGrpSpPr>
          <p:nvPr/>
        </p:nvGrpSpPr>
        <p:grpSpPr bwMode="auto">
          <a:xfrm>
            <a:off x="971550" y="3549650"/>
            <a:ext cx="3314700" cy="2408238"/>
            <a:chOff x="480" y="1152"/>
            <a:chExt cx="2266" cy="1786"/>
          </a:xfrm>
        </p:grpSpPr>
        <p:pic>
          <p:nvPicPr>
            <p:cNvPr id="31748" name="Picture 5" descr="图16">
              <a:extLst>
                <a:ext uri="{FF2B5EF4-FFF2-40B4-BE49-F238E27FC236}">
                  <a16:creationId xmlns:a16="http://schemas.microsoft.com/office/drawing/2014/main" id="{211F4B04-2A19-4D8D-AEFF-F9281B9EC2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1152"/>
              <a:ext cx="1786"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6">
              <a:extLst>
                <a:ext uri="{FF2B5EF4-FFF2-40B4-BE49-F238E27FC236}">
                  <a16:creationId xmlns:a16="http://schemas.microsoft.com/office/drawing/2014/main" id="{88D2ADC6-344F-410F-A76F-73AAFA050C17}"/>
                </a:ext>
              </a:extLst>
            </p:cNvPr>
            <p:cNvSpPr txBox="1">
              <a:spLocks noChangeArrowheads="1"/>
            </p:cNvSpPr>
            <p:nvPr/>
          </p:nvSpPr>
          <p:spPr bwMode="auto">
            <a:xfrm>
              <a:off x="480" y="1679"/>
              <a:ext cx="336" cy="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rPr>
                <a:t>电子束</a:t>
              </a:r>
            </a:p>
          </p:txBody>
        </p:sp>
      </p:grpSp>
      <p:sp>
        <p:nvSpPr>
          <p:cNvPr id="31752" name="Rectangle 9">
            <a:extLst>
              <a:ext uri="{FF2B5EF4-FFF2-40B4-BE49-F238E27FC236}">
                <a16:creationId xmlns:a16="http://schemas.microsoft.com/office/drawing/2014/main" id="{FF2F3EA4-B069-4B55-A2B5-4C924F624104}"/>
              </a:ext>
            </a:extLst>
          </p:cNvPr>
          <p:cNvSpPr>
            <a:spLocks noChangeArrowheads="1"/>
          </p:cNvSpPr>
          <p:nvPr/>
        </p:nvSpPr>
        <p:spPr bwMode="auto">
          <a:xfrm>
            <a:off x="3851920" y="6115050"/>
            <a:ext cx="140937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dirty="0">
                <a:solidFill>
                  <a:schemeClr val="bg1"/>
                </a:solidFill>
                <a:latin typeface="华文中宋" panose="02010600040101010101" pitchFamily="2" charset="-122"/>
              </a:rPr>
              <a:t>衍射图样</a:t>
            </a:r>
          </a:p>
        </p:txBody>
      </p:sp>
      <p:sp>
        <p:nvSpPr>
          <p:cNvPr id="31753" name="Text Box 10">
            <a:extLst>
              <a:ext uri="{FF2B5EF4-FFF2-40B4-BE49-F238E27FC236}">
                <a16:creationId xmlns:a16="http://schemas.microsoft.com/office/drawing/2014/main" id="{17E17C6B-36F1-40E7-A794-4DAA9A04D75C}"/>
              </a:ext>
            </a:extLst>
          </p:cNvPr>
          <p:cNvSpPr txBox="1">
            <a:spLocks noChangeArrowheads="1"/>
          </p:cNvSpPr>
          <p:nvPr/>
        </p:nvSpPr>
        <p:spPr bwMode="auto">
          <a:xfrm>
            <a:off x="5668963" y="56546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ltLang="zh-CN" sz="2800"/>
          </a:p>
        </p:txBody>
      </p:sp>
      <p:sp>
        <p:nvSpPr>
          <p:cNvPr id="31754" name="Text Box 11">
            <a:extLst>
              <a:ext uri="{FF2B5EF4-FFF2-40B4-BE49-F238E27FC236}">
                <a16:creationId xmlns:a16="http://schemas.microsoft.com/office/drawing/2014/main" id="{392A1301-7D69-4841-B880-A2C328E491B3}"/>
              </a:ext>
            </a:extLst>
          </p:cNvPr>
          <p:cNvSpPr txBox="1">
            <a:spLocks noChangeArrowheads="1"/>
          </p:cNvSpPr>
          <p:nvPr/>
        </p:nvSpPr>
        <p:spPr bwMode="auto">
          <a:xfrm>
            <a:off x="614363" y="500063"/>
            <a:ext cx="3600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FFFF"/>
                </a:solidFill>
              </a:rPr>
              <a:t>2. </a:t>
            </a:r>
            <a:r>
              <a:rPr lang="zh-CN" altLang="en-US">
                <a:solidFill>
                  <a:srgbClr val="00FFFF"/>
                </a:solidFill>
              </a:rPr>
              <a:t>汤姆逊实验</a:t>
            </a:r>
          </a:p>
        </p:txBody>
      </p:sp>
      <p:sp>
        <p:nvSpPr>
          <p:cNvPr id="31755" name="Text Box 12">
            <a:extLst>
              <a:ext uri="{FF2B5EF4-FFF2-40B4-BE49-F238E27FC236}">
                <a16:creationId xmlns:a16="http://schemas.microsoft.com/office/drawing/2014/main" id="{86DA266B-8312-45B5-ABE1-8F6E9D602637}"/>
              </a:ext>
            </a:extLst>
          </p:cNvPr>
          <p:cNvSpPr txBox="1">
            <a:spLocks noChangeArrowheads="1"/>
          </p:cNvSpPr>
          <p:nvPr/>
        </p:nvSpPr>
        <p:spPr bwMode="auto">
          <a:xfrm>
            <a:off x="714375" y="1000125"/>
            <a:ext cx="45307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600"/>
              </a:lnSpc>
            </a:pPr>
            <a:r>
              <a:rPr lang="en-US" altLang="zh-CN">
                <a:solidFill>
                  <a:srgbClr val="FFFF00"/>
                </a:solidFill>
              </a:rPr>
              <a:t>1927</a:t>
            </a:r>
            <a:r>
              <a:rPr lang="zh-CN" altLang="en-US">
                <a:solidFill>
                  <a:srgbClr val="FFFF00"/>
                </a:solidFill>
              </a:rPr>
              <a:t>年</a:t>
            </a:r>
            <a:r>
              <a:rPr lang="zh-CN" altLang="en-US">
                <a:solidFill>
                  <a:schemeClr val="bg1"/>
                </a:solidFill>
              </a:rPr>
              <a:t>，</a:t>
            </a:r>
            <a:r>
              <a:rPr lang="en-US" altLang="zh-CN">
                <a:solidFill>
                  <a:srgbClr val="FFFF00"/>
                </a:solidFill>
              </a:rPr>
              <a:t>G.P. </a:t>
            </a:r>
            <a:r>
              <a:rPr lang="zh-CN" altLang="en-US">
                <a:solidFill>
                  <a:srgbClr val="FFFF00"/>
                </a:solidFill>
              </a:rPr>
              <a:t>汤姆逊</a:t>
            </a:r>
            <a:r>
              <a:rPr lang="zh-CN" altLang="en-US">
                <a:solidFill>
                  <a:schemeClr val="bg1"/>
                </a:solidFill>
              </a:rPr>
              <a:t>在实验中，让</a:t>
            </a:r>
            <a:r>
              <a:rPr lang="zh-CN" altLang="en-US">
                <a:solidFill>
                  <a:srgbClr val="FFFF00"/>
                </a:solidFill>
              </a:rPr>
              <a:t>电子束</a:t>
            </a:r>
            <a:r>
              <a:rPr lang="zh-CN" altLang="en-US">
                <a:solidFill>
                  <a:schemeClr val="bg1"/>
                </a:solidFill>
              </a:rPr>
              <a:t>通过</a:t>
            </a:r>
            <a:r>
              <a:rPr lang="zh-CN" altLang="en-US">
                <a:solidFill>
                  <a:srgbClr val="FFFF00"/>
                </a:solidFill>
              </a:rPr>
              <a:t>薄金属层</a:t>
            </a:r>
            <a:r>
              <a:rPr lang="zh-CN" altLang="en-US">
                <a:solidFill>
                  <a:schemeClr val="bg1"/>
                </a:solidFill>
              </a:rPr>
              <a:t>后射到照相底板上，结果发现，与 </a:t>
            </a:r>
            <a:r>
              <a:rPr lang="en-US" altLang="zh-CN">
                <a:solidFill>
                  <a:srgbClr val="FFFF00"/>
                </a:solidFill>
              </a:rPr>
              <a:t>X</a:t>
            </a:r>
            <a:r>
              <a:rPr lang="zh-CN" altLang="en-US">
                <a:solidFill>
                  <a:srgbClr val="FFFF00"/>
                </a:solidFill>
              </a:rPr>
              <a:t>射线</a:t>
            </a:r>
            <a:r>
              <a:rPr lang="zh-CN" altLang="en-US">
                <a:solidFill>
                  <a:schemeClr val="bg1"/>
                </a:solidFill>
              </a:rPr>
              <a:t>通过金箔时一样，也产生了清晰的</a:t>
            </a:r>
            <a:r>
              <a:rPr lang="zh-CN" altLang="en-US">
                <a:solidFill>
                  <a:srgbClr val="FFFF00"/>
                </a:solidFill>
              </a:rPr>
              <a:t>电子衍射</a:t>
            </a:r>
            <a:r>
              <a:rPr lang="zh-CN" altLang="en-US">
                <a:solidFill>
                  <a:schemeClr val="bg1"/>
                </a:solidFill>
              </a:rPr>
              <a:t>图样。</a:t>
            </a:r>
          </a:p>
        </p:txBody>
      </p:sp>
      <p:pic>
        <p:nvPicPr>
          <p:cNvPr id="31756" name="Picture 13" descr="http://cai.tongji.edu.cn/jiaoan_little/wutiangang/ershizhang/Image345.gif">
            <a:extLst>
              <a:ext uri="{FF2B5EF4-FFF2-40B4-BE49-F238E27FC236}">
                <a16:creationId xmlns:a16="http://schemas.microsoft.com/office/drawing/2014/main" id="{E8CE6F13-99E2-44D7-A81B-2ADF4570631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335588" y="1000125"/>
            <a:ext cx="2879725"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7" name="灯片编号占位符 1">
            <a:extLst>
              <a:ext uri="{FF2B5EF4-FFF2-40B4-BE49-F238E27FC236}">
                <a16:creationId xmlns:a16="http://schemas.microsoft.com/office/drawing/2014/main" id="{051C1AC3-F5B7-4EC0-852B-D82757DDACAD}"/>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D29170-1D99-4459-A549-45ABD368A2D0}" type="slidenum">
              <a:rPr lang="en-US" altLang="zh-CN" b="0">
                <a:solidFill>
                  <a:srgbClr val="FF00FF"/>
                </a:solidFill>
              </a:rPr>
              <a:pPr/>
              <a:t>12</a:t>
            </a:fld>
            <a:r>
              <a:rPr lang="en-US" altLang="zh-CN" b="0">
                <a:solidFill>
                  <a:srgbClr val="FF00FF"/>
                </a:solidFill>
              </a:rPr>
              <a:t>/29</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6">
            <a:extLst>
              <a:ext uri="{FF2B5EF4-FFF2-40B4-BE49-F238E27FC236}">
                <a16:creationId xmlns:a16="http://schemas.microsoft.com/office/drawing/2014/main" id="{E68D6375-A8D1-4FC2-8C8A-D8E128ED092E}"/>
              </a:ext>
            </a:extLst>
          </p:cNvPr>
          <p:cNvSpPr txBox="1">
            <a:spLocks noChangeArrowheads="1"/>
          </p:cNvSpPr>
          <p:nvPr/>
        </p:nvSpPr>
        <p:spPr bwMode="auto">
          <a:xfrm>
            <a:off x="468313" y="476250"/>
            <a:ext cx="58181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p>
            <a:pPr>
              <a:spcBef>
                <a:spcPct val="20000"/>
              </a:spcBef>
            </a:pPr>
            <a:r>
              <a:rPr lang="en-US" altLang="zh-CN">
                <a:solidFill>
                  <a:srgbClr val="00FFFF"/>
                </a:solidFill>
              </a:rPr>
              <a:t>3. </a:t>
            </a:r>
            <a:r>
              <a:rPr lang="zh-CN" altLang="en-US">
                <a:solidFill>
                  <a:srgbClr val="00FFFF"/>
                </a:solidFill>
              </a:rPr>
              <a:t>电子通过狭缝的衍射实验</a:t>
            </a:r>
          </a:p>
        </p:txBody>
      </p:sp>
      <p:sp>
        <p:nvSpPr>
          <p:cNvPr id="1348615" name="Rectangle 7">
            <a:extLst>
              <a:ext uri="{FF2B5EF4-FFF2-40B4-BE49-F238E27FC236}">
                <a16:creationId xmlns:a16="http://schemas.microsoft.com/office/drawing/2014/main" id="{46DC5DDD-8B92-44AB-A06C-19F7A02111C4}"/>
              </a:ext>
            </a:extLst>
          </p:cNvPr>
          <p:cNvSpPr>
            <a:spLocks noChangeArrowheads="1"/>
          </p:cNvSpPr>
          <p:nvPr/>
        </p:nvSpPr>
        <p:spPr bwMode="auto">
          <a:xfrm>
            <a:off x="469900" y="1143000"/>
            <a:ext cx="8174038" cy="1684244"/>
          </a:xfrm>
          <a:prstGeom prst="rect">
            <a:avLst/>
          </a:prstGeom>
          <a:noFill/>
          <a:ln>
            <a:noFill/>
          </a:ln>
          <a:effectLst/>
        </p:spPr>
        <p:txBody>
          <a:bodyPr>
            <a:spAutoFit/>
          </a:bodyPr>
          <a:lstStyle>
            <a:lvl1pPr eaLnBrk="0" hangingPunct="0">
              <a:defRPr sz="2400" b="1">
                <a:solidFill>
                  <a:schemeClr val="tx1"/>
                </a:solidFill>
                <a:latin typeface="Times New Roman" panose="02020603050405020304" pitchFamily="18" charset="0"/>
                <a:ea typeface="宋体" panose="02010600030101010101" pitchFamily="2" charset="-122"/>
              </a:defRPr>
            </a:lvl1pPr>
            <a:lvl2pPr eaLnBrk="0" hangingPunct="0">
              <a:defRPr sz="2400" b="1">
                <a:solidFill>
                  <a:schemeClr val="tx1"/>
                </a:solidFill>
                <a:latin typeface="Times New Roman" panose="02020603050405020304" pitchFamily="18" charset="0"/>
                <a:ea typeface="宋体" panose="02010600030101010101" pitchFamily="2" charset="-122"/>
              </a:defRPr>
            </a:lvl2pPr>
            <a:lvl3pPr eaLnBrk="0" hangingPunct="0">
              <a:defRPr sz="2400" b="1">
                <a:solidFill>
                  <a:schemeClr val="tx1"/>
                </a:solidFill>
                <a:latin typeface="Times New Roman" panose="02020603050405020304" pitchFamily="18" charset="0"/>
                <a:ea typeface="宋体" panose="02010600030101010101" pitchFamily="2" charset="-122"/>
              </a:defRPr>
            </a:lvl3pPr>
            <a:lvl4pPr eaLnBrk="0" hangingPunct="0">
              <a:defRPr sz="2400" b="1">
                <a:solidFill>
                  <a:schemeClr val="tx1"/>
                </a:solidFill>
                <a:latin typeface="Times New Roman" panose="02020603050405020304" pitchFamily="18" charset="0"/>
                <a:ea typeface="宋体" panose="02010600030101010101" pitchFamily="2" charset="-122"/>
              </a:defRPr>
            </a:lvl4pPr>
            <a:lvl5pPr eaLnBrk="0" hangingPunct="0">
              <a:defRPr sz="2400" b="1">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marL="0" lvl="1" algn="just">
              <a:lnSpc>
                <a:spcPct val="150000"/>
              </a:lnSpc>
            </a:pPr>
            <a:r>
              <a:rPr lang="en-US" altLang="zh-CN" dirty="0">
                <a:solidFill>
                  <a:srgbClr val="FFFF00"/>
                </a:solidFill>
              </a:rPr>
              <a:t>1961</a:t>
            </a:r>
            <a:r>
              <a:rPr lang="zh-CN" altLang="en-US" dirty="0">
                <a:solidFill>
                  <a:srgbClr val="FFFF00"/>
                </a:solidFill>
              </a:rPr>
              <a:t>年</a:t>
            </a:r>
            <a:r>
              <a:rPr lang="zh-CN" altLang="en-US" dirty="0">
                <a:solidFill>
                  <a:schemeClr val="bg1"/>
                </a:solidFill>
              </a:rPr>
              <a:t>，</a:t>
            </a:r>
            <a:r>
              <a:rPr lang="en-US" altLang="zh-CN" dirty="0">
                <a:solidFill>
                  <a:srgbClr val="FFFF00"/>
                </a:solidFill>
              </a:rPr>
              <a:t>Jonsson</a:t>
            </a:r>
            <a:r>
              <a:rPr lang="zh-CN" altLang="en-US" dirty="0">
                <a:solidFill>
                  <a:schemeClr val="bg1"/>
                </a:solidFill>
              </a:rPr>
              <a:t>制成长为</a:t>
            </a:r>
            <a:r>
              <a:rPr lang="en-US" altLang="zh-CN" dirty="0">
                <a:solidFill>
                  <a:schemeClr val="bg1"/>
                </a:solidFill>
              </a:rPr>
              <a:t>50mm</a:t>
            </a:r>
            <a:r>
              <a:rPr lang="zh-CN" altLang="en-US" dirty="0">
                <a:solidFill>
                  <a:schemeClr val="bg1"/>
                </a:solidFill>
              </a:rPr>
              <a:t>，宽为</a:t>
            </a:r>
            <a:r>
              <a:rPr lang="en-US" altLang="zh-CN" dirty="0">
                <a:solidFill>
                  <a:schemeClr val="bg1"/>
                </a:solidFill>
              </a:rPr>
              <a:t>0.3mm</a:t>
            </a:r>
            <a:r>
              <a:rPr lang="zh-CN" altLang="en-US" dirty="0">
                <a:solidFill>
                  <a:schemeClr val="bg1"/>
                </a:solidFill>
              </a:rPr>
              <a:t>，缝间距为</a:t>
            </a:r>
            <a:r>
              <a:rPr lang="en-US" altLang="zh-CN" dirty="0">
                <a:solidFill>
                  <a:schemeClr val="bg1"/>
                </a:solidFill>
              </a:rPr>
              <a:t>1.0</a:t>
            </a:r>
            <a:r>
              <a:rPr lang="el-GR" altLang="zh-CN" dirty="0">
                <a:solidFill>
                  <a:schemeClr val="bg1"/>
                </a:solidFill>
              </a:rPr>
              <a:t>μ</a:t>
            </a:r>
            <a:r>
              <a:rPr lang="en-US" altLang="zh-CN" dirty="0">
                <a:solidFill>
                  <a:schemeClr val="bg1"/>
                </a:solidFill>
              </a:rPr>
              <a:t>m</a:t>
            </a:r>
            <a:r>
              <a:rPr lang="zh-CN" altLang="en-US" dirty="0">
                <a:solidFill>
                  <a:schemeClr val="bg1"/>
                </a:solidFill>
              </a:rPr>
              <a:t>的多缝。用</a:t>
            </a:r>
            <a:r>
              <a:rPr lang="en-US" altLang="zh-CN" dirty="0">
                <a:solidFill>
                  <a:srgbClr val="FFFF00"/>
                </a:solidFill>
              </a:rPr>
              <a:t>50 kV</a:t>
            </a:r>
            <a:r>
              <a:rPr lang="zh-CN" altLang="zh-CN" dirty="0">
                <a:solidFill>
                  <a:schemeClr val="bg1"/>
                </a:solidFill>
              </a:rPr>
              <a:t>的加速电压加速电子，使电子束分别通过单缝、双缝等，均得到</a:t>
            </a:r>
            <a:r>
              <a:rPr lang="zh-CN" altLang="zh-CN" dirty="0">
                <a:solidFill>
                  <a:srgbClr val="FFFF00"/>
                </a:solidFill>
              </a:rPr>
              <a:t>衍射图样</a:t>
            </a:r>
            <a:r>
              <a:rPr lang="zh-CN" altLang="zh-CN" dirty="0">
                <a:solidFill>
                  <a:schemeClr val="bg1"/>
                </a:solidFill>
              </a:rPr>
              <a:t>。</a:t>
            </a:r>
            <a:endParaRPr lang="zh-CN" altLang="en-US" dirty="0">
              <a:solidFill>
                <a:schemeClr val="bg1"/>
              </a:solidFill>
            </a:endParaRPr>
          </a:p>
        </p:txBody>
      </p:sp>
      <p:pic>
        <p:nvPicPr>
          <p:cNvPr id="33795" name="Picture 16">
            <a:extLst>
              <a:ext uri="{FF2B5EF4-FFF2-40B4-BE49-F238E27FC236}">
                <a16:creationId xmlns:a16="http://schemas.microsoft.com/office/drawing/2014/main" id="{3A9CCCD9-C110-41C0-A2B8-F120FA367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3" t="4024" r="1317" b="28088"/>
          <a:stretch>
            <a:fillRect/>
          </a:stretch>
        </p:blipFill>
        <p:spPr bwMode="auto">
          <a:xfrm>
            <a:off x="434975" y="3284538"/>
            <a:ext cx="8280400" cy="209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12">
            <a:extLst>
              <a:ext uri="{FF2B5EF4-FFF2-40B4-BE49-F238E27FC236}">
                <a16:creationId xmlns:a16="http://schemas.microsoft.com/office/drawing/2014/main" id="{91D0F850-A41D-43B2-B6F5-837A544617EF}"/>
              </a:ext>
            </a:extLst>
          </p:cNvPr>
          <p:cNvSpPr>
            <a:spLocks noChangeArrowheads="1"/>
          </p:cNvSpPr>
          <p:nvPr/>
        </p:nvSpPr>
        <p:spPr bwMode="auto">
          <a:xfrm>
            <a:off x="815975" y="5500688"/>
            <a:ext cx="8042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rPr>
              <a:t>   </a:t>
            </a:r>
            <a:r>
              <a:rPr lang="zh-CN" altLang="en-US">
                <a:solidFill>
                  <a:schemeClr val="bg1"/>
                </a:solidFill>
                <a:latin typeface="华文中宋" panose="02010600040101010101" pitchFamily="2" charset="-122"/>
              </a:rPr>
              <a:t>单缝</a:t>
            </a:r>
            <a:r>
              <a:rPr lang="zh-CN" altLang="en-US">
                <a:solidFill>
                  <a:schemeClr val="bg1"/>
                </a:solidFill>
              </a:rPr>
              <a:t>                       </a:t>
            </a:r>
            <a:r>
              <a:rPr lang="zh-CN" altLang="en-US">
                <a:solidFill>
                  <a:schemeClr val="bg1"/>
                </a:solidFill>
                <a:latin typeface="华文中宋" panose="02010600040101010101" pitchFamily="2" charset="-122"/>
              </a:rPr>
              <a:t>双缝</a:t>
            </a:r>
            <a:r>
              <a:rPr lang="zh-CN" altLang="en-US">
                <a:solidFill>
                  <a:schemeClr val="bg1"/>
                </a:solidFill>
              </a:rPr>
              <a:t>                      </a:t>
            </a:r>
            <a:r>
              <a:rPr lang="zh-CN" altLang="en-US">
                <a:solidFill>
                  <a:schemeClr val="bg1"/>
                </a:solidFill>
                <a:latin typeface="华文中宋" panose="02010600040101010101" pitchFamily="2" charset="-122"/>
              </a:rPr>
              <a:t>三缝</a:t>
            </a:r>
            <a:r>
              <a:rPr lang="zh-CN" altLang="en-US">
                <a:solidFill>
                  <a:schemeClr val="bg1"/>
                </a:solidFill>
              </a:rPr>
              <a:t>                 </a:t>
            </a:r>
            <a:r>
              <a:rPr lang="zh-CN" altLang="en-US">
                <a:solidFill>
                  <a:schemeClr val="bg1"/>
                </a:solidFill>
                <a:latin typeface="华文中宋" panose="02010600040101010101" pitchFamily="2" charset="-122"/>
              </a:rPr>
              <a:t>四缝</a:t>
            </a:r>
            <a:endParaRPr lang="en-US" altLang="zh-CN">
              <a:solidFill>
                <a:schemeClr val="bg1"/>
              </a:solidFill>
              <a:latin typeface="华文中宋" panose="02010600040101010101" pitchFamily="2" charset="-122"/>
            </a:endParaRPr>
          </a:p>
        </p:txBody>
      </p:sp>
      <p:sp>
        <p:nvSpPr>
          <p:cNvPr id="33797" name="灯片编号占位符 1">
            <a:extLst>
              <a:ext uri="{FF2B5EF4-FFF2-40B4-BE49-F238E27FC236}">
                <a16:creationId xmlns:a16="http://schemas.microsoft.com/office/drawing/2014/main" id="{95DD0A88-385B-4DF6-8170-4F8BF8D86DC1}"/>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583262-751B-481D-8AF3-6D0DA2BAD81F}" type="slidenum">
              <a:rPr lang="en-US" altLang="zh-CN" b="0">
                <a:solidFill>
                  <a:srgbClr val="FF00FF"/>
                </a:solidFill>
              </a:rPr>
              <a:pPr/>
              <a:t>13</a:t>
            </a:fld>
            <a:r>
              <a:rPr lang="en-US" altLang="zh-CN" b="0">
                <a:solidFill>
                  <a:srgbClr val="FF00FF"/>
                </a:solidFill>
              </a:rPr>
              <a:t>/29</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a:extLst>
              <a:ext uri="{FF2B5EF4-FFF2-40B4-BE49-F238E27FC236}">
                <a16:creationId xmlns:a16="http://schemas.microsoft.com/office/drawing/2014/main" id="{44ABF9F8-EAE4-4F5B-AACB-D5EAD809C36D}"/>
              </a:ext>
            </a:extLst>
          </p:cNvPr>
          <p:cNvSpPr txBox="1">
            <a:spLocks noChangeArrowheads="1"/>
          </p:cNvSpPr>
          <p:nvPr/>
        </p:nvSpPr>
        <p:spPr bwMode="auto">
          <a:xfrm>
            <a:off x="428625" y="285750"/>
            <a:ext cx="8429625"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0">
                <a:solidFill>
                  <a:schemeClr val="bg1"/>
                </a:solidFill>
                <a:ea typeface="华文中宋" panose="02010600040101010101" pitchFamily="2" charset="-122"/>
              </a:rPr>
              <a:t>此外：</a:t>
            </a:r>
          </a:p>
          <a:p>
            <a:pPr>
              <a:lnSpc>
                <a:spcPct val="120000"/>
              </a:lnSpc>
            </a:pPr>
            <a:r>
              <a:rPr lang="zh-CN" altLang="en-US" b="0">
                <a:solidFill>
                  <a:schemeClr val="bg1"/>
                </a:solidFill>
              </a:rPr>
              <a:t>       </a:t>
            </a:r>
            <a:r>
              <a:rPr lang="en-US" altLang="zh-CN" b="0">
                <a:solidFill>
                  <a:srgbClr val="FFFF00"/>
                </a:solidFill>
              </a:rPr>
              <a:t>1993</a:t>
            </a:r>
            <a:r>
              <a:rPr lang="zh-CN" altLang="en-US" b="0">
                <a:solidFill>
                  <a:srgbClr val="FFFF00"/>
                </a:solidFill>
                <a:ea typeface="华文中宋" panose="02010600040101010101" pitchFamily="2" charset="-122"/>
              </a:rPr>
              <a:t>年</a:t>
            </a:r>
            <a:r>
              <a:rPr lang="zh-CN" altLang="en-US" b="0">
                <a:solidFill>
                  <a:schemeClr val="bg1"/>
                </a:solidFill>
                <a:ea typeface="华文中宋" panose="02010600040101010101" pitchFamily="2" charset="-122"/>
              </a:rPr>
              <a:t>，</a:t>
            </a:r>
            <a:r>
              <a:rPr lang="en-US" altLang="zh-CN" b="0">
                <a:solidFill>
                  <a:srgbClr val="FFFF00"/>
                </a:solidFill>
              </a:rPr>
              <a:t>Crommie</a:t>
            </a:r>
            <a:r>
              <a:rPr lang="zh-CN" altLang="en-US" b="0">
                <a:solidFill>
                  <a:schemeClr val="bg1"/>
                </a:solidFill>
                <a:ea typeface="华文中宋" panose="02010600040101010101" pitchFamily="2" charset="-122"/>
              </a:rPr>
              <a:t>等人用</a:t>
            </a:r>
            <a:r>
              <a:rPr lang="zh-CN" altLang="en-US" b="0">
                <a:solidFill>
                  <a:srgbClr val="FFFF00"/>
                </a:solidFill>
                <a:ea typeface="华文中宋" panose="02010600040101010101" pitchFamily="2" charset="-122"/>
              </a:rPr>
              <a:t>扫描隧道显微镜技术</a:t>
            </a:r>
            <a:r>
              <a:rPr lang="zh-CN" altLang="en-US" b="0">
                <a:solidFill>
                  <a:schemeClr val="bg1"/>
                </a:solidFill>
                <a:ea typeface="华文中宋" panose="02010600040101010101" pitchFamily="2" charset="-122"/>
              </a:rPr>
              <a:t>，在铜</a:t>
            </a:r>
            <a:r>
              <a:rPr lang="en-US" altLang="zh-CN" b="0">
                <a:solidFill>
                  <a:schemeClr val="bg1"/>
                </a:solidFill>
              </a:rPr>
              <a:t>(111) </a:t>
            </a:r>
            <a:r>
              <a:rPr lang="zh-CN" altLang="en-US" b="0">
                <a:solidFill>
                  <a:schemeClr val="bg1"/>
                </a:solidFill>
                <a:ea typeface="华文中宋" panose="02010600040101010101" pitchFamily="2" charset="-122"/>
              </a:rPr>
              <a:t>表面上的铁原子排列成半径为 </a:t>
            </a:r>
            <a:r>
              <a:rPr lang="en-US" altLang="zh-CN" b="0">
                <a:solidFill>
                  <a:srgbClr val="FFFF00"/>
                </a:solidFill>
              </a:rPr>
              <a:t>7.13 nm </a:t>
            </a:r>
            <a:r>
              <a:rPr lang="zh-CN" altLang="en-US" b="0">
                <a:solidFill>
                  <a:schemeClr val="bg1"/>
                </a:solidFill>
                <a:latin typeface="华文中宋" panose="02010600040101010101" pitchFamily="2" charset="-122"/>
                <a:ea typeface="华文中宋" panose="02010600040101010101" pitchFamily="2" charset="-122"/>
              </a:rPr>
              <a:t>的圆环形量子围栏，用实验观测到了在围栏内形成的同心圆状的驻波，直观地证实了</a:t>
            </a:r>
            <a:r>
              <a:rPr lang="zh-CN" altLang="en-US" b="0">
                <a:solidFill>
                  <a:srgbClr val="FFFF00"/>
                </a:solidFill>
                <a:latin typeface="华文中宋" panose="02010600040101010101" pitchFamily="2" charset="-122"/>
                <a:ea typeface="华文中宋" panose="02010600040101010101" pitchFamily="2" charset="-122"/>
              </a:rPr>
              <a:t>电子的波动性</a:t>
            </a:r>
            <a:r>
              <a:rPr lang="zh-CN" altLang="en-US" b="0">
                <a:solidFill>
                  <a:schemeClr val="bg1"/>
                </a:solidFill>
                <a:latin typeface="华文中宋" panose="02010600040101010101" pitchFamily="2" charset="-122"/>
                <a:ea typeface="华文中宋" panose="02010600040101010101" pitchFamily="2" charset="-122"/>
              </a:rPr>
              <a:t>。</a:t>
            </a:r>
          </a:p>
        </p:txBody>
      </p:sp>
      <p:sp>
        <p:nvSpPr>
          <p:cNvPr id="62468" name="Text Box 4">
            <a:extLst>
              <a:ext uri="{FF2B5EF4-FFF2-40B4-BE49-F238E27FC236}">
                <a16:creationId xmlns:a16="http://schemas.microsoft.com/office/drawing/2014/main" id="{9CDBC328-0FA5-4A2B-8B7C-A3ACF2E61F88}"/>
              </a:ext>
            </a:extLst>
          </p:cNvPr>
          <p:cNvSpPr txBox="1">
            <a:spLocks noChangeArrowheads="1"/>
          </p:cNvSpPr>
          <p:nvPr/>
        </p:nvSpPr>
        <p:spPr bwMode="auto">
          <a:xfrm>
            <a:off x="857250" y="6181725"/>
            <a:ext cx="7643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b="0">
                <a:solidFill>
                  <a:schemeClr val="bg1"/>
                </a:solidFill>
              </a:rPr>
              <a:t>48</a:t>
            </a:r>
            <a:r>
              <a:rPr lang="zh-CN" altLang="en-US" b="0">
                <a:solidFill>
                  <a:schemeClr val="bg1"/>
                </a:solidFill>
                <a:latin typeface="华文中宋" panose="02010600040101010101" pitchFamily="2" charset="-122"/>
                <a:ea typeface="华文中宋" panose="02010600040101010101" pitchFamily="2" charset="-122"/>
              </a:rPr>
              <a:t>个铁原子形成“量子围栏”，围栏中形成的电子驻波</a:t>
            </a:r>
            <a:endParaRPr lang="en-US" altLang="zh-CN" b="0">
              <a:solidFill>
                <a:schemeClr val="bg1"/>
              </a:solidFill>
              <a:latin typeface="华文中宋" panose="02010600040101010101" pitchFamily="2" charset="-122"/>
              <a:ea typeface="华文中宋" panose="02010600040101010101" pitchFamily="2" charset="-122"/>
            </a:endParaRPr>
          </a:p>
        </p:txBody>
      </p:sp>
      <p:sp>
        <p:nvSpPr>
          <p:cNvPr id="34819" name="灯片编号占位符 1">
            <a:extLst>
              <a:ext uri="{FF2B5EF4-FFF2-40B4-BE49-F238E27FC236}">
                <a16:creationId xmlns:a16="http://schemas.microsoft.com/office/drawing/2014/main" id="{AB60FC85-80BC-42D3-B0BA-93AC6FD7EF76}"/>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1B860-19DD-4592-BA02-842D9FEFED8B}" type="slidenum">
              <a:rPr lang="en-US" altLang="zh-CN" b="0">
                <a:solidFill>
                  <a:srgbClr val="FF00FF"/>
                </a:solidFill>
              </a:rPr>
              <a:pPr/>
              <a:t>14</a:t>
            </a:fld>
            <a:r>
              <a:rPr lang="en-US" altLang="zh-CN" b="0">
                <a:solidFill>
                  <a:srgbClr val="FF00FF"/>
                </a:solidFill>
              </a:rPr>
              <a:t>/29</a:t>
            </a:r>
          </a:p>
        </p:txBody>
      </p:sp>
      <p:pic>
        <p:nvPicPr>
          <p:cNvPr id="6" name="Picture 10" descr="23304563U-1">
            <a:extLst>
              <a:ext uri="{FF2B5EF4-FFF2-40B4-BE49-F238E27FC236}">
                <a16:creationId xmlns:a16="http://schemas.microsoft.com/office/drawing/2014/main" id="{EB3FD6DD-1412-4424-92C3-755029348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500313"/>
            <a:ext cx="4857750"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blinds(horizontal)">
                                      <p:cBhvr>
                                        <p:cTn id="7" dur="500"/>
                                        <p:tgtEl>
                                          <p:spTgt spid="307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2468"/>
                                        </p:tgtEl>
                                        <p:attrNameLst>
                                          <p:attrName>style.visibility</p:attrName>
                                        </p:attrNameLst>
                                      </p:cBhvr>
                                      <p:to>
                                        <p:strVal val="visible"/>
                                      </p:to>
                                    </p:set>
                                    <p:animEffect transition="in" filter="wipe(down)">
                                      <p:cBhvr>
                                        <p:cTn id="14"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p:bldP spid="624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图片 2">
            <a:extLst>
              <a:ext uri="{FF2B5EF4-FFF2-40B4-BE49-F238E27FC236}">
                <a16:creationId xmlns:a16="http://schemas.microsoft.com/office/drawing/2014/main" id="{9B5F8876-399E-4CDE-A080-14DFA9D6D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3627438"/>
            <a:ext cx="4535487"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2" name="图片 3">
            <a:extLst>
              <a:ext uri="{FF2B5EF4-FFF2-40B4-BE49-F238E27FC236}">
                <a16:creationId xmlns:a16="http://schemas.microsoft.com/office/drawing/2014/main" id="{696282E5-4764-4CCF-AB04-12B359F95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25" y="1303338"/>
            <a:ext cx="3887788" cy="534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4">
            <a:extLst>
              <a:ext uri="{FF2B5EF4-FFF2-40B4-BE49-F238E27FC236}">
                <a16:creationId xmlns:a16="http://schemas.microsoft.com/office/drawing/2014/main" id="{DE3A7BB1-5318-4C46-BE32-A72647DF6DF5}"/>
              </a:ext>
            </a:extLst>
          </p:cNvPr>
          <p:cNvSpPr>
            <a:spLocks noChangeArrowheads="1"/>
          </p:cNvSpPr>
          <p:nvPr/>
        </p:nvSpPr>
        <p:spPr bwMode="auto">
          <a:xfrm>
            <a:off x="179512" y="142875"/>
            <a:ext cx="88057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800" dirty="0">
                <a:solidFill>
                  <a:srgbClr val="FF0000"/>
                </a:solidFill>
              </a:rPr>
              <a:t>Wave–particle duality of C</a:t>
            </a:r>
            <a:r>
              <a:rPr lang="en-US" altLang="zh-CN" sz="2800" baseline="-25000" dirty="0">
                <a:solidFill>
                  <a:srgbClr val="FF0000"/>
                </a:solidFill>
              </a:rPr>
              <a:t>60</a:t>
            </a:r>
            <a:r>
              <a:rPr lang="en-US" altLang="zh-CN" sz="2800" dirty="0">
                <a:solidFill>
                  <a:srgbClr val="FF0000"/>
                </a:solidFill>
              </a:rPr>
              <a:t> molecules  </a:t>
            </a:r>
            <a:r>
              <a:rPr lang="zh-CN" altLang="en-US" dirty="0">
                <a:solidFill>
                  <a:schemeClr val="bg1"/>
                </a:solidFill>
              </a:rPr>
              <a:t>（</a:t>
            </a:r>
            <a:r>
              <a:rPr lang="zh-CN" altLang="en-US" b="0" dirty="0">
                <a:solidFill>
                  <a:schemeClr val="bg1"/>
                </a:solidFill>
              </a:rPr>
              <a:t>其它实物粒子</a:t>
            </a:r>
            <a:r>
              <a:rPr lang="zh-CN" altLang="en-US" dirty="0">
                <a:solidFill>
                  <a:schemeClr val="bg1"/>
                </a:solidFill>
              </a:rPr>
              <a:t>）</a:t>
            </a:r>
            <a:endParaRPr lang="zh-CN" altLang="en-US" b="0" dirty="0">
              <a:solidFill>
                <a:schemeClr val="bg1"/>
              </a:solidFill>
            </a:endParaRPr>
          </a:p>
        </p:txBody>
      </p:sp>
      <p:sp>
        <p:nvSpPr>
          <p:cNvPr id="35844" name="矩形 5">
            <a:extLst>
              <a:ext uri="{FF2B5EF4-FFF2-40B4-BE49-F238E27FC236}">
                <a16:creationId xmlns:a16="http://schemas.microsoft.com/office/drawing/2014/main" id="{68AB4294-5E0F-4BCD-A607-EAEF0336E35F}"/>
              </a:ext>
            </a:extLst>
          </p:cNvPr>
          <p:cNvSpPr>
            <a:spLocks noChangeArrowheads="1"/>
          </p:cNvSpPr>
          <p:nvPr/>
        </p:nvSpPr>
        <p:spPr bwMode="auto">
          <a:xfrm>
            <a:off x="251520" y="724694"/>
            <a:ext cx="5446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000" dirty="0">
                <a:solidFill>
                  <a:srgbClr val="FFFF00"/>
                </a:solidFill>
              </a:rPr>
              <a:t>Nature 401, 680–682,</a:t>
            </a:r>
            <a:r>
              <a:rPr lang="zh-CN" altLang="en-US" sz="2000" dirty="0">
                <a:solidFill>
                  <a:srgbClr val="FFFF00"/>
                </a:solidFill>
              </a:rPr>
              <a:t> </a:t>
            </a:r>
            <a:r>
              <a:rPr lang="en-US" altLang="zh-CN" sz="2000" dirty="0">
                <a:solidFill>
                  <a:srgbClr val="FFFF00"/>
                </a:solidFill>
              </a:rPr>
              <a:t>1999 (14 October)</a:t>
            </a:r>
            <a:endParaRPr lang="zh-CN" altLang="en-US" sz="2000" dirty="0">
              <a:solidFill>
                <a:srgbClr val="FFFF00"/>
              </a:solidFill>
            </a:endParaRPr>
          </a:p>
        </p:txBody>
      </p:sp>
      <p:pic>
        <p:nvPicPr>
          <p:cNvPr id="35845" name="图片 7">
            <a:extLst>
              <a:ext uri="{FF2B5EF4-FFF2-40B4-BE49-F238E27FC236}">
                <a16:creationId xmlns:a16="http://schemas.microsoft.com/office/drawing/2014/main" id="{6DC5615D-2606-4481-9CDC-F287F5D0DE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303908"/>
            <a:ext cx="2269108" cy="22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灯片编号占位符 1">
            <a:extLst>
              <a:ext uri="{FF2B5EF4-FFF2-40B4-BE49-F238E27FC236}">
                <a16:creationId xmlns:a16="http://schemas.microsoft.com/office/drawing/2014/main" id="{E545DCD1-C2EF-4FB0-8838-F50D0DEADA01}"/>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FF890C-C7A7-48B2-9862-BF23B68B1552}" type="slidenum">
              <a:rPr lang="en-US" altLang="zh-CN" b="0">
                <a:solidFill>
                  <a:srgbClr val="FF00FF"/>
                </a:solidFill>
              </a:rPr>
              <a:pPr/>
              <a:t>15</a:t>
            </a:fld>
            <a:r>
              <a:rPr lang="en-US" altLang="zh-CN" b="0">
                <a:solidFill>
                  <a:srgbClr val="FF00FF"/>
                </a:solidFill>
              </a:rPr>
              <a:t>/29</a:t>
            </a:r>
          </a:p>
        </p:txBody>
      </p:sp>
      <p:sp>
        <p:nvSpPr>
          <p:cNvPr id="8" name="矩形 5">
            <a:extLst>
              <a:ext uri="{FF2B5EF4-FFF2-40B4-BE49-F238E27FC236}">
                <a16:creationId xmlns:a16="http://schemas.microsoft.com/office/drawing/2014/main" id="{B886279A-857B-46BD-BECE-D1E9E2C52161}"/>
              </a:ext>
            </a:extLst>
          </p:cNvPr>
          <p:cNvSpPr>
            <a:spLocks noChangeArrowheads="1"/>
          </p:cNvSpPr>
          <p:nvPr/>
        </p:nvSpPr>
        <p:spPr bwMode="auto">
          <a:xfrm>
            <a:off x="3347864" y="3244974"/>
            <a:ext cx="155116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000" dirty="0">
                <a:solidFill>
                  <a:srgbClr val="FFFF00"/>
                </a:solidFill>
              </a:rPr>
              <a:t>D ~ 0.7nm</a:t>
            </a:r>
            <a:endParaRPr lang="zh-CN" altLang="en-US" sz="2000" dirty="0">
              <a:solidFill>
                <a:srgbClr val="FFFF00"/>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图片 3">
            <a:extLst>
              <a:ext uri="{FF2B5EF4-FFF2-40B4-BE49-F238E27FC236}">
                <a16:creationId xmlns:a16="http://schemas.microsoft.com/office/drawing/2014/main" id="{62B0E27F-7865-4FAF-8E70-C4AB274C3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840"/>
            <a:ext cx="9144000" cy="387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6" name="矩形 5">
            <a:extLst>
              <a:ext uri="{FF2B5EF4-FFF2-40B4-BE49-F238E27FC236}">
                <a16:creationId xmlns:a16="http://schemas.microsoft.com/office/drawing/2014/main" id="{B24D2CCF-EB1A-4E57-932E-7866D5FAD273}"/>
              </a:ext>
            </a:extLst>
          </p:cNvPr>
          <p:cNvSpPr>
            <a:spLocks noChangeArrowheads="1"/>
          </p:cNvSpPr>
          <p:nvPr/>
        </p:nvSpPr>
        <p:spPr bwMode="auto">
          <a:xfrm>
            <a:off x="363538" y="718038"/>
            <a:ext cx="8494712" cy="98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700"/>
              </a:lnSpc>
            </a:pPr>
            <a:r>
              <a:rPr lang="en-US" altLang="zh-CN" sz="2800" dirty="0">
                <a:solidFill>
                  <a:srgbClr val="FF0000"/>
                </a:solidFill>
              </a:rPr>
              <a:t>Controlled double-slit electron diffraction</a:t>
            </a:r>
          </a:p>
          <a:p>
            <a:pPr>
              <a:lnSpc>
                <a:spcPts val="3700"/>
              </a:lnSpc>
            </a:pPr>
            <a:r>
              <a:rPr lang="en-US" altLang="zh-CN" sz="2000" dirty="0">
                <a:solidFill>
                  <a:srgbClr val="FFFF00"/>
                </a:solidFill>
              </a:rPr>
              <a:t>                                                         New Journal of Physics, 15: 033018 (2013) </a:t>
            </a:r>
            <a:endParaRPr lang="zh-CN" altLang="en-US" sz="2000" dirty="0">
              <a:solidFill>
                <a:srgbClr val="FFFF00"/>
              </a:solidFill>
            </a:endParaRPr>
          </a:p>
        </p:txBody>
      </p:sp>
      <p:sp>
        <p:nvSpPr>
          <p:cNvPr id="36867" name="灯片编号占位符 1">
            <a:extLst>
              <a:ext uri="{FF2B5EF4-FFF2-40B4-BE49-F238E27FC236}">
                <a16:creationId xmlns:a16="http://schemas.microsoft.com/office/drawing/2014/main" id="{7567A7C3-4C73-4ACC-8C32-B260DF9A1BBA}"/>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E6BF84-DBD5-49F8-9212-19741A37F8AA}" type="slidenum">
              <a:rPr lang="en-US" altLang="zh-CN" b="0">
                <a:solidFill>
                  <a:srgbClr val="FF00FF"/>
                </a:solidFill>
              </a:rPr>
              <a:pPr/>
              <a:t>16</a:t>
            </a:fld>
            <a:r>
              <a:rPr lang="en-US" altLang="zh-CN" b="0">
                <a:solidFill>
                  <a:srgbClr val="FF00FF"/>
                </a:solidFill>
              </a:rPr>
              <a:t>/29</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图片 3">
            <a:extLst>
              <a:ext uri="{FF2B5EF4-FFF2-40B4-BE49-F238E27FC236}">
                <a16:creationId xmlns:a16="http://schemas.microsoft.com/office/drawing/2014/main" id="{46C25576-CF3A-4626-8B12-389ACEF35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 r="69" b="46645"/>
          <a:stretch>
            <a:fillRect/>
          </a:stretch>
        </p:blipFill>
        <p:spPr bwMode="auto">
          <a:xfrm>
            <a:off x="6350" y="1196975"/>
            <a:ext cx="4667250" cy="563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图片 4">
            <a:extLst>
              <a:ext uri="{FF2B5EF4-FFF2-40B4-BE49-F238E27FC236}">
                <a16:creationId xmlns:a16="http://schemas.microsoft.com/office/drawing/2014/main" id="{4AF8D083-ECBF-4E9A-8E82-C928B70B4D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 t="45703" r="69"/>
          <a:stretch>
            <a:fillRect/>
          </a:stretch>
        </p:blipFill>
        <p:spPr bwMode="auto">
          <a:xfrm>
            <a:off x="4600575" y="1196975"/>
            <a:ext cx="4537075" cy="563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25268802-433A-4526-AEEC-83465F0D7102}"/>
              </a:ext>
            </a:extLst>
          </p:cNvPr>
          <p:cNvSpPr/>
          <p:nvPr/>
        </p:nvSpPr>
        <p:spPr>
          <a:xfrm>
            <a:off x="363538" y="71438"/>
            <a:ext cx="8494712" cy="982770"/>
          </a:xfrm>
          <a:prstGeom prst="rect">
            <a:avLst/>
          </a:prstGeom>
        </p:spPr>
        <p:txBody>
          <a:bodyPr>
            <a:spAutoFit/>
          </a:bodyPr>
          <a:lstStyle/>
          <a:p>
            <a:pPr eaLnBrk="0" hangingPunct="0">
              <a:lnSpc>
                <a:spcPts val="3700"/>
              </a:lnSpc>
            </a:pPr>
            <a:r>
              <a:rPr lang="en-US" altLang="zh-CN" sz="2800" dirty="0">
                <a:solidFill>
                  <a:srgbClr val="FF0000"/>
                </a:solidFill>
              </a:rPr>
              <a:t>Controlled double-slit electron diffraction       </a:t>
            </a:r>
            <a:r>
              <a:rPr lang="zh-CN" altLang="en-US" i="1" dirty="0">
                <a:solidFill>
                  <a:srgbClr val="00FF00"/>
                </a:solidFill>
                <a:effectLst>
                  <a:outerShdw blurRad="38100" dist="38100" dir="2700000" algn="tl">
                    <a:srgbClr val="000000"/>
                  </a:outerShdw>
                </a:effectLst>
              </a:rPr>
              <a:t>视频演示</a:t>
            </a:r>
            <a:endParaRPr lang="en-US" altLang="zh-CN" i="1" dirty="0">
              <a:solidFill>
                <a:srgbClr val="00FF00"/>
              </a:solidFill>
              <a:effectLst>
                <a:outerShdw blurRad="38100" dist="38100" dir="2700000" algn="tl">
                  <a:srgbClr val="000000"/>
                </a:outerShdw>
              </a:effectLst>
            </a:endParaRPr>
          </a:p>
          <a:p>
            <a:pPr eaLnBrk="0" hangingPunct="0">
              <a:lnSpc>
                <a:spcPts val="3700"/>
              </a:lnSpc>
            </a:pPr>
            <a:r>
              <a:rPr lang="en-US" altLang="zh-CN" sz="2000" dirty="0">
                <a:solidFill>
                  <a:srgbClr val="FFFF00"/>
                </a:solidFill>
              </a:rPr>
              <a:t>                                                         New Journal of Physics, 15: 033018 (2013)</a:t>
            </a:r>
            <a:endParaRPr lang="zh-CN" altLang="en-US" sz="2000" dirty="0">
              <a:solidFill>
                <a:srgbClr val="FFFF00"/>
              </a:solidFill>
            </a:endParaRPr>
          </a:p>
        </p:txBody>
      </p:sp>
      <p:sp>
        <p:nvSpPr>
          <p:cNvPr id="37892" name="灯片编号占位符 1">
            <a:extLst>
              <a:ext uri="{FF2B5EF4-FFF2-40B4-BE49-F238E27FC236}">
                <a16:creationId xmlns:a16="http://schemas.microsoft.com/office/drawing/2014/main" id="{FD6E9EF5-D55D-48DD-905B-FBB062D4DADC}"/>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2848A1F-BE4E-4F57-9884-49A84242F2F0}" type="slidenum">
              <a:rPr lang="en-US" altLang="zh-CN" b="0">
                <a:solidFill>
                  <a:srgbClr val="FF00FF"/>
                </a:solidFill>
              </a:rPr>
              <a:pPr/>
              <a:t>17</a:t>
            </a:fld>
            <a:r>
              <a:rPr lang="en-US" altLang="zh-CN" b="0">
                <a:solidFill>
                  <a:srgbClr val="FF00FF"/>
                </a:solidFill>
              </a:rPr>
              <a:t>/29</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Text Box 2">
            <a:extLst>
              <a:ext uri="{FF2B5EF4-FFF2-40B4-BE49-F238E27FC236}">
                <a16:creationId xmlns:a16="http://schemas.microsoft.com/office/drawing/2014/main" id="{DC66E9CE-A3ED-40E2-BF3C-D49FC72B88DF}"/>
              </a:ext>
            </a:extLst>
          </p:cNvPr>
          <p:cNvSpPr txBox="1">
            <a:spLocks noChangeArrowheads="1"/>
          </p:cNvSpPr>
          <p:nvPr/>
        </p:nvSpPr>
        <p:spPr bwMode="auto">
          <a:xfrm>
            <a:off x="500063" y="1997075"/>
            <a:ext cx="385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rPr>
              <a:t>观测仪器的最小分辨角</a:t>
            </a:r>
          </a:p>
        </p:txBody>
      </p:sp>
      <p:graphicFrame>
        <p:nvGraphicFramePr>
          <p:cNvPr id="1351683" name="Object 2">
            <a:extLst>
              <a:ext uri="{FF2B5EF4-FFF2-40B4-BE49-F238E27FC236}">
                <a16:creationId xmlns:a16="http://schemas.microsoft.com/office/drawing/2014/main" id="{1F2431D2-1507-4BEF-A20E-EB1A507BE88D}"/>
              </a:ext>
            </a:extLst>
          </p:cNvPr>
          <p:cNvGraphicFramePr>
            <a:graphicFrameLocks noChangeAspect="1"/>
          </p:cNvGraphicFramePr>
          <p:nvPr/>
        </p:nvGraphicFramePr>
        <p:xfrm>
          <a:off x="3811588" y="1854200"/>
          <a:ext cx="1474787" cy="788988"/>
        </p:xfrm>
        <a:graphic>
          <a:graphicData uri="http://schemas.openxmlformats.org/presentationml/2006/ole">
            <mc:AlternateContent xmlns:mc="http://schemas.openxmlformats.org/markup-compatibility/2006">
              <mc:Choice xmlns:v="urn:schemas-microsoft-com:vml" Requires="v">
                <p:oleObj spid="_x0000_s500756" r:id="rId4" imgW="726840" imgH="382680" progId="">
                  <p:embed/>
                </p:oleObj>
              </mc:Choice>
              <mc:Fallback>
                <p:oleObj r:id="rId4" imgW="726840" imgH="382680" progId="">
                  <p:embed/>
                  <p:pic>
                    <p:nvPicPr>
                      <p:cNvPr id="1351683" name="Object 2">
                        <a:extLst>
                          <a:ext uri="{FF2B5EF4-FFF2-40B4-BE49-F238E27FC236}">
                            <a16:creationId xmlns:a16="http://schemas.microsoft.com/office/drawing/2014/main" id="{1F2431D2-1507-4BEF-A20E-EB1A507BE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1588" y="1854200"/>
                        <a:ext cx="1474787"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4">
            <a:extLst>
              <a:ext uri="{FF2B5EF4-FFF2-40B4-BE49-F238E27FC236}">
                <a16:creationId xmlns:a16="http://schemas.microsoft.com/office/drawing/2014/main" id="{2DDFC632-7228-46E6-9BE3-4B2CB84B2455}"/>
              </a:ext>
            </a:extLst>
          </p:cNvPr>
          <p:cNvGrpSpPr>
            <a:grpSpLocks/>
          </p:cNvGrpSpPr>
          <p:nvPr/>
        </p:nvGrpSpPr>
        <p:grpSpPr bwMode="auto">
          <a:xfrm>
            <a:off x="612775" y="1211263"/>
            <a:ext cx="4116388" cy="487362"/>
            <a:chOff x="638" y="3830"/>
            <a:chExt cx="2412" cy="307"/>
          </a:xfrm>
        </p:grpSpPr>
        <p:sp>
          <p:nvSpPr>
            <p:cNvPr id="38916" name="Rectangle 5">
              <a:extLst>
                <a:ext uri="{FF2B5EF4-FFF2-40B4-BE49-F238E27FC236}">
                  <a16:creationId xmlns:a16="http://schemas.microsoft.com/office/drawing/2014/main" id="{E5488D46-CEA2-45C4-A480-D54095371B93}"/>
                </a:ext>
              </a:extLst>
            </p:cNvPr>
            <p:cNvSpPr>
              <a:spLocks noChangeArrowheads="1"/>
            </p:cNvSpPr>
            <p:nvPr/>
          </p:nvSpPr>
          <p:spPr bwMode="auto">
            <a:xfrm>
              <a:off x="638" y="3830"/>
              <a:ext cx="1087" cy="294"/>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a:solidFill>
                    <a:srgbClr val="00FFFF"/>
                  </a:solidFill>
                  <a:latin typeface="华文中宋" panose="02010600040101010101" pitchFamily="2" charset="-122"/>
                </a:rPr>
                <a:t>电子波波长</a:t>
              </a:r>
            </a:p>
          </p:txBody>
        </p:sp>
        <p:sp>
          <p:nvSpPr>
            <p:cNvPr id="38917" name="Rectangle 6">
              <a:extLst>
                <a:ext uri="{FF2B5EF4-FFF2-40B4-BE49-F238E27FC236}">
                  <a16:creationId xmlns:a16="http://schemas.microsoft.com/office/drawing/2014/main" id="{A7F604FD-B402-4E21-A8B8-ABF83A501B28}"/>
                </a:ext>
              </a:extLst>
            </p:cNvPr>
            <p:cNvSpPr>
              <a:spLocks noChangeArrowheads="1"/>
            </p:cNvSpPr>
            <p:nvPr/>
          </p:nvSpPr>
          <p:spPr bwMode="auto">
            <a:xfrm>
              <a:off x="2222" y="3843"/>
              <a:ext cx="828" cy="294"/>
            </a:xfrm>
            <a:prstGeom prst="re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zh-CN" altLang="en-US">
                  <a:solidFill>
                    <a:srgbClr val="00FFFF"/>
                  </a:solidFill>
                  <a:latin typeface="华文中宋" panose="02010600040101010101" pitchFamily="2" charset="-122"/>
                </a:rPr>
                <a:t>光波波长</a:t>
              </a:r>
            </a:p>
          </p:txBody>
        </p:sp>
      </p:grpSp>
      <p:sp>
        <p:nvSpPr>
          <p:cNvPr id="1351687" name="Text Box 7">
            <a:extLst>
              <a:ext uri="{FF2B5EF4-FFF2-40B4-BE49-F238E27FC236}">
                <a16:creationId xmlns:a16="http://schemas.microsoft.com/office/drawing/2014/main" id="{D12AB5B5-A544-44BC-A415-0D8D229D4A84}"/>
              </a:ext>
            </a:extLst>
          </p:cNvPr>
          <p:cNvSpPr txBox="1">
            <a:spLocks noChangeArrowheads="1"/>
          </p:cNvSpPr>
          <p:nvPr/>
        </p:nvSpPr>
        <p:spPr bwMode="auto">
          <a:xfrm>
            <a:off x="2627313" y="1192213"/>
            <a:ext cx="590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FFFF00"/>
                </a:solidFill>
              </a:rPr>
              <a:t>&lt;&lt;</a:t>
            </a:r>
          </a:p>
        </p:txBody>
      </p:sp>
      <p:sp>
        <p:nvSpPr>
          <p:cNvPr id="1351688" name="Text Box 8">
            <a:extLst>
              <a:ext uri="{FF2B5EF4-FFF2-40B4-BE49-F238E27FC236}">
                <a16:creationId xmlns:a16="http://schemas.microsoft.com/office/drawing/2014/main" id="{FC69EEDD-DB68-4506-852C-CDC704E0B96C}"/>
              </a:ext>
            </a:extLst>
          </p:cNvPr>
          <p:cNvSpPr txBox="1">
            <a:spLocks noChangeArrowheads="1"/>
          </p:cNvSpPr>
          <p:nvPr/>
        </p:nvSpPr>
        <p:spPr bwMode="auto">
          <a:xfrm>
            <a:off x="5616575" y="1120775"/>
            <a:ext cx="3455988"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0000"/>
              </a:lnSpc>
            </a:pPr>
            <a:r>
              <a:rPr lang="zh-CN" altLang="en-US" dirty="0">
                <a:solidFill>
                  <a:schemeClr val="bg1"/>
                </a:solidFill>
              </a:rPr>
              <a:t>电子显微镜分辨率</a:t>
            </a:r>
          </a:p>
          <a:p>
            <a:pPr algn="ctr">
              <a:lnSpc>
                <a:spcPct val="120000"/>
              </a:lnSpc>
            </a:pPr>
            <a:r>
              <a:rPr lang="zh-CN" altLang="en-US" dirty="0">
                <a:solidFill>
                  <a:srgbClr val="FFFF00"/>
                </a:solidFill>
              </a:rPr>
              <a:t>远大于</a:t>
            </a:r>
          </a:p>
          <a:p>
            <a:pPr algn="ctr">
              <a:lnSpc>
                <a:spcPct val="120000"/>
              </a:lnSpc>
            </a:pPr>
            <a:r>
              <a:rPr lang="zh-CN" altLang="en-US" dirty="0">
                <a:solidFill>
                  <a:schemeClr val="bg1"/>
                </a:solidFill>
              </a:rPr>
              <a:t>光学显微镜分辨率</a:t>
            </a:r>
          </a:p>
        </p:txBody>
      </p:sp>
      <p:sp>
        <p:nvSpPr>
          <p:cNvPr id="1351689" name="AutoShape 9">
            <a:extLst>
              <a:ext uri="{FF2B5EF4-FFF2-40B4-BE49-F238E27FC236}">
                <a16:creationId xmlns:a16="http://schemas.microsoft.com/office/drawing/2014/main" id="{06A8284B-6B0F-4127-A2C9-57AD498B5527}"/>
              </a:ext>
            </a:extLst>
          </p:cNvPr>
          <p:cNvSpPr>
            <a:spLocks/>
          </p:cNvSpPr>
          <p:nvPr/>
        </p:nvSpPr>
        <p:spPr bwMode="auto">
          <a:xfrm>
            <a:off x="5427663" y="1336675"/>
            <a:ext cx="358775" cy="1066800"/>
          </a:xfrm>
          <a:prstGeom prst="rightBrace">
            <a:avLst>
              <a:gd name="adj1" fmla="val 24765"/>
              <a:gd name="adj2" fmla="val 50000"/>
            </a:avLst>
          </a:prstGeom>
          <a:noFill/>
          <a:ln w="19050">
            <a:solidFill>
              <a:srgbClr val="00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altLang="zh-CN"/>
          </a:p>
        </p:txBody>
      </p:sp>
      <p:sp>
        <p:nvSpPr>
          <p:cNvPr id="1351691" name="Text Box 11">
            <a:extLst>
              <a:ext uri="{FF2B5EF4-FFF2-40B4-BE49-F238E27FC236}">
                <a16:creationId xmlns:a16="http://schemas.microsoft.com/office/drawing/2014/main" id="{00816B93-254D-4AA5-A37D-564582E2BBEA}"/>
              </a:ext>
            </a:extLst>
          </p:cNvPr>
          <p:cNvSpPr txBox="1">
            <a:spLocks noChangeArrowheads="1"/>
          </p:cNvSpPr>
          <p:nvPr/>
        </p:nvSpPr>
        <p:spPr bwMode="auto">
          <a:xfrm>
            <a:off x="468313" y="404813"/>
            <a:ext cx="5040312" cy="579437"/>
          </a:xfrm>
          <a:prstGeom prst="rect">
            <a:avLst/>
          </a:prstGeom>
          <a:noFill/>
          <a:ln>
            <a:noFill/>
          </a:ln>
          <a:effectLst/>
        </p:spPr>
        <p:txBody>
          <a:bodyPr lIns="92075" tIns="46038" rIns="92075" bIns="46038" anchor="ctr"/>
          <a:lstStyle/>
          <a:p>
            <a:pPr eaLnBrk="0" hangingPunct="0"/>
            <a:r>
              <a:rPr lang="zh-CN" altLang="en-US" sz="2800" b="0" dirty="0">
                <a:solidFill>
                  <a:srgbClr val="FFFF00"/>
                </a:solidFill>
                <a:latin typeface="宋体" panose="02010600030101010101" pitchFamily="2" charset="-122"/>
              </a:rPr>
              <a:t>物质波的应用举例</a:t>
            </a:r>
          </a:p>
        </p:txBody>
      </p:sp>
      <p:sp>
        <p:nvSpPr>
          <p:cNvPr id="1351692" name="Rectangle 12">
            <a:extLst>
              <a:ext uri="{FF2B5EF4-FFF2-40B4-BE49-F238E27FC236}">
                <a16:creationId xmlns:a16="http://schemas.microsoft.com/office/drawing/2014/main" id="{3D45E57C-C30F-4C51-802E-07C3DB9FD0F3}"/>
              </a:ext>
            </a:extLst>
          </p:cNvPr>
          <p:cNvSpPr>
            <a:spLocks noChangeArrowheads="1"/>
          </p:cNvSpPr>
          <p:nvPr/>
        </p:nvSpPr>
        <p:spPr bwMode="auto">
          <a:xfrm>
            <a:off x="500063" y="2824163"/>
            <a:ext cx="8328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dirty="0">
                <a:solidFill>
                  <a:srgbClr val="FFFF00"/>
                </a:solidFill>
              </a:rPr>
              <a:t>1932</a:t>
            </a:r>
            <a:r>
              <a:rPr lang="zh-CN" altLang="en-US" dirty="0">
                <a:solidFill>
                  <a:srgbClr val="FFFF00"/>
                </a:solidFill>
              </a:rPr>
              <a:t>年</a:t>
            </a:r>
            <a:r>
              <a:rPr lang="zh-CN" altLang="en-US" dirty="0">
                <a:solidFill>
                  <a:schemeClr val="bg1"/>
                </a:solidFill>
              </a:rPr>
              <a:t>，德国的</a:t>
            </a:r>
            <a:r>
              <a:rPr lang="zh-CN" altLang="en-US" dirty="0">
                <a:solidFill>
                  <a:srgbClr val="FFFF00"/>
                </a:solidFill>
              </a:rPr>
              <a:t>鲁斯卡</a:t>
            </a:r>
            <a:r>
              <a:rPr lang="zh-CN" altLang="en-US" dirty="0">
                <a:solidFill>
                  <a:schemeClr val="bg1"/>
                </a:solidFill>
              </a:rPr>
              <a:t>研制成功第一台电子显微镜</a:t>
            </a:r>
            <a:endParaRPr lang="en-US" altLang="zh-CN" dirty="0">
              <a:solidFill>
                <a:schemeClr val="bg1"/>
              </a:solidFill>
            </a:endParaRPr>
          </a:p>
        </p:txBody>
      </p:sp>
      <p:pic>
        <p:nvPicPr>
          <p:cNvPr id="1351693" name="Picture 13" descr="nickel">
            <a:extLst>
              <a:ext uri="{FF2B5EF4-FFF2-40B4-BE49-F238E27FC236}">
                <a16:creationId xmlns:a16="http://schemas.microsoft.com/office/drawing/2014/main" id="{AAAF441A-6321-4E20-B078-85EC6B04F5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750" y="3405188"/>
            <a:ext cx="35623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694" name="Picture 14" descr="188219">
            <a:extLst>
              <a:ext uri="{FF2B5EF4-FFF2-40B4-BE49-F238E27FC236}">
                <a16:creationId xmlns:a16="http://schemas.microsoft.com/office/drawing/2014/main" id="{F448185F-D842-4FF6-B453-7DD95A8088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88" y="3429000"/>
            <a:ext cx="39354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灯片编号占位符 1">
            <a:extLst>
              <a:ext uri="{FF2B5EF4-FFF2-40B4-BE49-F238E27FC236}">
                <a16:creationId xmlns:a16="http://schemas.microsoft.com/office/drawing/2014/main" id="{2CCF4A03-CF5B-443C-BFCC-04C81298553F}"/>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BE67292-E6C8-42AC-A07D-948AEB1E1C74}" type="slidenum">
              <a:rPr lang="en-US" altLang="zh-CN" b="0">
                <a:solidFill>
                  <a:srgbClr val="FF00FF"/>
                </a:solidFill>
              </a:rPr>
              <a:pPr/>
              <a:t>18</a:t>
            </a:fld>
            <a:r>
              <a:rPr lang="en-US" altLang="zh-CN" b="0">
                <a:solidFill>
                  <a:srgbClr val="FF00FF"/>
                </a:solidFill>
              </a:rPr>
              <a:t>/29</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51691"/>
                                        </p:tgtEl>
                                        <p:attrNameLst>
                                          <p:attrName>style.visibility</p:attrName>
                                        </p:attrNameLst>
                                      </p:cBhvr>
                                      <p:to>
                                        <p:strVal val="visible"/>
                                      </p:to>
                                    </p:set>
                                    <p:animEffect transition="in" filter="wipe(left)">
                                      <p:cBhvr>
                                        <p:cTn id="7" dur="500"/>
                                        <p:tgtEl>
                                          <p:spTgt spid="13516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par>
                          <p:cTn id="13" fill="hold" nodeType="afterGroup">
                            <p:stCondLst>
                              <p:cond delay="500"/>
                            </p:stCondLst>
                            <p:childTnLst>
                              <p:par>
                                <p:cTn id="14" presetID="23" presetClass="entr" presetSubtype="32" fill="hold" grpId="0" nodeType="afterEffect">
                                  <p:stCondLst>
                                    <p:cond delay="0"/>
                                  </p:stCondLst>
                                  <p:childTnLst>
                                    <p:set>
                                      <p:cBhvr>
                                        <p:cTn id="15" dur="1" fill="hold">
                                          <p:stCondLst>
                                            <p:cond delay="0"/>
                                          </p:stCondLst>
                                        </p:cTn>
                                        <p:tgtEl>
                                          <p:spTgt spid="1351687"/>
                                        </p:tgtEl>
                                        <p:attrNameLst>
                                          <p:attrName>style.visibility</p:attrName>
                                        </p:attrNameLst>
                                      </p:cBhvr>
                                      <p:to>
                                        <p:strVal val="visible"/>
                                      </p:to>
                                    </p:set>
                                    <p:anim calcmode="lin" valueType="num">
                                      <p:cBhvr>
                                        <p:cTn id="16" dur="500" fill="hold"/>
                                        <p:tgtEl>
                                          <p:spTgt spid="1351687"/>
                                        </p:tgtEl>
                                        <p:attrNameLst>
                                          <p:attrName>ppt_w</p:attrName>
                                        </p:attrNameLst>
                                      </p:cBhvr>
                                      <p:tavLst>
                                        <p:tav tm="0">
                                          <p:val>
                                            <p:strVal val="4*#ppt_w"/>
                                          </p:val>
                                        </p:tav>
                                        <p:tav tm="100000">
                                          <p:val>
                                            <p:strVal val="#ppt_w"/>
                                          </p:val>
                                        </p:tav>
                                      </p:tavLst>
                                    </p:anim>
                                    <p:anim calcmode="lin" valueType="num">
                                      <p:cBhvr>
                                        <p:cTn id="17" dur="500" fill="hold"/>
                                        <p:tgtEl>
                                          <p:spTgt spid="1351687"/>
                                        </p:tgtEl>
                                        <p:attrNameLst>
                                          <p:attrName>ppt_h</p:attrName>
                                        </p:attrNameLst>
                                      </p:cBhvr>
                                      <p:tavLst>
                                        <p:tav tm="0">
                                          <p:val>
                                            <p:strVal val="4*#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682"/>
                                        </p:tgtEl>
                                        <p:attrNameLst>
                                          <p:attrName>style.visibility</p:attrName>
                                        </p:attrNameLst>
                                      </p:cBhvr>
                                      <p:to>
                                        <p:strVal val="visible"/>
                                      </p:to>
                                    </p:set>
                                    <p:animEffect transition="in" filter="wipe(left)">
                                      <p:cBhvr>
                                        <p:cTn id="22" dur="500"/>
                                        <p:tgtEl>
                                          <p:spTgt spid="1351682"/>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351683"/>
                                        </p:tgtEl>
                                        <p:attrNameLst>
                                          <p:attrName>style.visibility</p:attrName>
                                        </p:attrNameLst>
                                      </p:cBhvr>
                                      <p:to>
                                        <p:strVal val="visible"/>
                                      </p:to>
                                    </p:set>
                                    <p:animEffect transition="in" filter="wipe(left)">
                                      <p:cBhvr>
                                        <p:cTn id="26" dur="500"/>
                                        <p:tgtEl>
                                          <p:spTgt spid="135168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351689"/>
                                        </p:tgtEl>
                                        <p:attrNameLst>
                                          <p:attrName>style.visibility</p:attrName>
                                        </p:attrNameLst>
                                      </p:cBhvr>
                                      <p:to>
                                        <p:strVal val="visible"/>
                                      </p:to>
                                    </p:set>
                                    <p:animEffect transition="in" filter="wipe(left)">
                                      <p:cBhvr>
                                        <p:cTn id="31" dur="500"/>
                                        <p:tgtEl>
                                          <p:spTgt spid="1351689"/>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351688"/>
                                        </p:tgtEl>
                                        <p:attrNameLst>
                                          <p:attrName>style.visibility</p:attrName>
                                        </p:attrNameLst>
                                      </p:cBhvr>
                                      <p:to>
                                        <p:strVal val="visible"/>
                                      </p:to>
                                    </p:set>
                                    <p:animEffect transition="in" filter="wipe(left)">
                                      <p:cBhvr>
                                        <p:cTn id="35" dur="500"/>
                                        <p:tgtEl>
                                          <p:spTgt spid="1351688"/>
                                        </p:tgtEl>
                                      </p:cBhvr>
                                    </p:animEffect>
                                  </p:childTnLst>
                                </p:cTn>
                              </p:par>
                            </p:childTnLst>
                          </p:cTn>
                        </p:par>
                      </p:childTnLst>
                    </p:cTn>
                  </p:par>
                  <p:par>
                    <p:cTn id="36" fill="hold">
                      <p:stCondLst>
                        <p:cond delay="indefinite"/>
                      </p:stCondLst>
                      <p:childTnLst>
                        <p:par>
                          <p:cTn id="37" fill="hold" nodeType="after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351692"/>
                                        </p:tgtEl>
                                        <p:attrNameLst>
                                          <p:attrName>style.visibility</p:attrName>
                                        </p:attrNameLst>
                                      </p:cBhvr>
                                      <p:to>
                                        <p:strVal val="visible"/>
                                      </p:to>
                                    </p:set>
                                    <p:animEffect transition="in" filter="wipe(left)">
                                      <p:cBhvr>
                                        <p:cTn id="40" dur="500"/>
                                        <p:tgtEl>
                                          <p:spTgt spid="1351692"/>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1351694"/>
                                        </p:tgtEl>
                                        <p:attrNameLst>
                                          <p:attrName>style.visibility</p:attrName>
                                        </p:attrNameLst>
                                      </p:cBhvr>
                                      <p:to>
                                        <p:strVal val="visible"/>
                                      </p:to>
                                    </p:set>
                                    <p:animEffect transition="in" filter="blinds(horizontal)">
                                      <p:cBhvr>
                                        <p:cTn id="44" dur="500"/>
                                        <p:tgtEl>
                                          <p:spTgt spid="1351694"/>
                                        </p:tgtEl>
                                      </p:cBhvr>
                                    </p:animEffect>
                                  </p:childTnLst>
                                </p:cTn>
                              </p:par>
                            </p:childTnLst>
                          </p:cTn>
                        </p:par>
                        <p:par>
                          <p:cTn id="45" fill="hold" nodeType="afterGroup">
                            <p:stCondLst>
                              <p:cond delay="1000"/>
                            </p:stCondLst>
                            <p:childTnLst>
                              <p:par>
                                <p:cTn id="46" presetID="3" presetClass="entr" presetSubtype="10" fill="hold" nodeType="afterEffect">
                                  <p:stCondLst>
                                    <p:cond delay="0"/>
                                  </p:stCondLst>
                                  <p:childTnLst>
                                    <p:set>
                                      <p:cBhvr>
                                        <p:cTn id="47" dur="1" fill="hold">
                                          <p:stCondLst>
                                            <p:cond delay="0"/>
                                          </p:stCondLst>
                                        </p:cTn>
                                        <p:tgtEl>
                                          <p:spTgt spid="1351693"/>
                                        </p:tgtEl>
                                        <p:attrNameLst>
                                          <p:attrName>style.visibility</p:attrName>
                                        </p:attrNameLst>
                                      </p:cBhvr>
                                      <p:to>
                                        <p:strVal val="visible"/>
                                      </p:to>
                                    </p:set>
                                    <p:animEffect transition="in" filter="blinds(horizontal)">
                                      <p:cBhvr>
                                        <p:cTn id="48" dur="500"/>
                                        <p:tgtEl>
                                          <p:spTgt spid="1351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682" grpId="0"/>
      <p:bldP spid="1351687" grpId="0"/>
      <p:bldP spid="1351688" grpId="0"/>
      <p:bldP spid="1351689" grpId="0" animBg="1"/>
      <p:bldP spid="1351691" grpId="0"/>
      <p:bldP spid="135169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2" descr="https://ss0.bdstatic.com/70cFuHSh_Q1YnxGkpoWK1HF6hhy/it/u=1628922507,2048719225&amp;fm=26&amp;gp=0.jpg">
            <a:extLst>
              <a:ext uri="{FF2B5EF4-FFF2-40B4-BE49-F238E27FC236}">
                <a16:creationId xmlns:a16="http://schemas.microsoft.com/office/drawing/2014/main" id="{BA8562BC-BAA4-453B-AF7F-654FAE285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813" y="561975"/>
            <a:ext cx="3941762"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2" name="Picture 4" descr="http://www.shanghaitech.edu.cn/_upload/article/images/60/a9/a35bb7894679b798c74a28ba5528/cf87f8f7-fd66-4598-ba5c-9bdb57aee2ee.jpg">
            <a:extLst>
              <a:ext uri="{FF2B5EF4-FFF2-40B4-BE49-F238E27FC236}">
                <a16:creationId xmlns:a16="http://schemas.microsoft.com/office/drawing/2014/main" id="{27442B3C-C51C-4B68-837D-237976B78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9188" y="561975"/>
            <a:ext cx="3432175"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12">
            <a:extLst>
              <a:ext uri="{FF2B5EF4-FFF2-40B4-BE49-F238E27FC236}">
                <a16:creationId xmlns:a16="http://schemas.microsoft.com/office/drawing/2014/main" id="{8CC10E0F-1E75-4818-800D-8B4C0E08922E}"/>
              </a:ext>
            </a:extLst>
          </p:cNvPr>
          <p:cNvSpPr txBox="1">
            <a:spLocks noChangeArrowheads="1"/>
          </p:cNvSpPr>
          <p:nvPr/>
        </p:nvSpPr>
        <p:spPr bwMode="auto">
          <a:xfrm>
            <a:off x="683568" y="3633788"/>
            <a:ext cx="4044007" cy="2632075"/>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just">
              <a:lnSpc>
                <a:spcPts val="3300"/>
              </a:lnSpc>
            </a:pPr>
            <a:r>
              <a:rPr lang="zh-CN" altLang="en-US" sz="2000" dirty="0">
                <a:solidFill>
                  <a:srgbClr val="FFFF00"/>
                </a:solidFill>
              </a:rPr>
              <a:t>扫描隧道显微镜</a:t>
            </a:r>
            <a:r>
              <a:rPr lang="zh-CN" altLang="en-US" sz="2000" dirty="0">
                <a:solidFill>
                  <a:schemeClr val="bg1"/>
                </a:solidFill>
              </a:rPr>
              <a:t> </a:t>
            </a:r>
            <a:r>
              <a:rPr lang="en-US" altLang="zh-CN" sz="2000" dirty="0">
                <a:solidFill>
                  <a:schemeClr val="bg1"/>
                </a:solidFill>
              </a:rPr>
              <a:t>(</a:t>
            </a:r>
            <a:r>
              <a:rPr lang="zh-CN" altLang="en-US" sz="2000" dirty="0">
                <a:solidFill>
                  <a:schemeClr val="bg1"/>
                </a:solidFill>
              </a:rPr>
              <a:t>材料表面的晶格结构，电子能带信息等</a:t>
            </a:r>
            <a:r>
              <a:rPr lang="en-US" altLang="zh-CN" sz="2000" dirty="0">
                <a:solidFill>
                  <a:schemeClr val="bg1"/>
                </a:solidFill>
              </a:rPr>
              <a:t>)</a:t>
            </a:r>
            <a:r>
              <a:rPr lang="zh-CN" altLang="en-US" sz="2000" dirty="0">
                <a:solidFill>
                  <a:schemeClr val="bg1"/>
                </a:solidFill>
              </a:rPr>
              <a:t>；</a:t>
            </a:r>
            <a:endParaRPr lang="en-US" altLang="zh-CN" sz="2000" dirty="0">
              <a:solidFill>
                <a:schemeClr val="bg1"/>
              </a:solidFill>
            </a:endParaRPr>
          </a:p>
          <a:p>
            <a:pPr>
              <a:lnSpc>
                <a:spcPts val="3300"/>
              </a:lnSpc>
            </a:pPr>
            <a:r>
              <a:rPr lang="zh-CN" altLang="en-US" sz="2000" dirty="0">
                <a:solidFill>
                  <a:srgbClr val="FFFF00"/>
                </a:solidFill>
              </a:rPr>
              <a:t>场发射扫描电子显微镜</a:t>
            </a:r>
            <a:r>
              <a:rPr lang="zh-CN" altLang="en-US" sz="2000" dirty="0">
                <a:solidFill>
                  <a:schemeClr val="bg1"/>
                </a:solidFill>
              </a:rPr>
              <a:t> </a:t>
            </a:r>
            <a:r>
              <a:rPr lang="en-US" altLang="zh-CN" sz="2000" dirty="0">
                <a:solidFill>
                  <a:schemeClr val="bg1"/>
                </a:solidFill>
              </a:rPr>
              <a:t>(</a:t>
            </a:r>
            <a:r>
              <a:rPr lang="zh-CN" altLang="en-US" sz="2000" dirty="0">
                <a:solidFill>
                  <a:schemeClr val="bg1"/>
                </a:solidFill>
              </a:rPr>
              <a:t>可以实现低电压、高真空超高分辨率，更好地对样品表面和三维结构观察</a:t>
            </a:r>
            <a:r>
              <a:rPr lang="en-US" altLang="zh-CN" sz="2000" dirty="0">
                <a:solidFill>
                  <a:schemeClr val="bg1"/>
                </a:solidFill>
              </a:rPr>
              <a:t>)</a:t>
            </a:r>
            <a:r>
              <a:rPr lang="zh-CN" altLang="en-US" sz="2000" dirty="0">
                <a:solidFill>
                  <a:schemeClr val="bg1"/>
                </a:solidFill>
              </a:rPr>
              <a:t>；</a:t>
            </a:r>
            <a:endParaRPr lang="en-US" altLang="zh-CN" sz="2000" dirty="0">
              <a:solidFill>
                <a:schemeClr val="bg1"/>
              </a:solidFill>
            </a:endParaRPr>
          </a:p>
          <a:p>
            <a:pPr>
              <a:lnSpc>
                <a:spcPts val="3300"/>
              </a:lnSpc>
            </a:pPr>
            <a:r>
              <a:rPr lang="zh-CN" altLang="en-US" sz="2000" dirty="0">
                <a:solidFill>
                  <a:srgbClr val="FFFF00"/>
                </a:solidFill>
              </a:rPr>
              <a:t>透射电子显微镜</a:t>
            </a:r>
            <a:endParaRPr lang="zh-CN" altLang="en-US" sz="2000" dirty="0">
              <a:solidFill>
                <a:schemeClr val="bg1"/>
              </a:solidFill>
            </a:endParaRPr>
          </a:p>
        </p:txBody>
      </p:sp>
      <p:cxnSp>
        <p:nvCxnSpPr>
          <p:cNvPr id="40964" name="直接箭头连接符 5">
            <a:extLst>
              <a:ext uri="{FF2B5EF4-FFF2-40B4-BE49-F238E27FC236}">
                <a16:creationId xmlns:a16="http://schemas.microsoft.com/office/drawing/2014/main" id="{A472DCF5-E41D-4A61-9941-48D9BA70230A}"/>
              </a:ext>
            </a:extLst>
          </p:cNvPr>
          <p:cNvCxnSpPr>
            <a:cxnSpLocks noChangeShapeType="1"/>
          </p:cNvCxnSpPr>
          <p:nvPr/>
        </p:nvCxnSpPr>
        <p:spPr bwMode="auto">
          <a:xfrm>
            <a:off x="3714750" y="4356100"/>
            <a:ext cx="928688" cy="1588"/>
          </a:xfrm>
          <a:prstGeom prst="straightConnector1">
            <a:avLst/>
          </a:prstGeom>
          <a:noFill/>
          <a:ln w="317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40965" name="灯片编号占位符 1">
            <a:extLst>
              <a:ext uri="{FF2B5EF4-FFF2-40B4-BE49-F238E27FC236}">
                <a16:creationId xmlns:a16="http://schemas.microsoft.com/office/drawing/2014/main" id="{33566DC4-9326-4A7D-BACF-16D01C6155BC}"/>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4CC5809-3B0E-43C1-A60D-9FFAEB44C6C4}" type="slidenum">
              <a:rPr lang="en-US" altLang="zh-CN" b="0">
                <a:solidFill>
                  <a:srgbClr val="FF00FF"/>
                </a:solidFill>
              </a:rPr>
              <a:pPr/>
              <a:t>19</a:t>
            </a:fld>
            <a:r>
              <a:rPr lang="en-US" altLang="zh-CN" b="0">
                <a:solidFill>
                  <a:srgbClr val="FF00FF"/>
                </a:solidFill>
              </a:rPr>
              <a:t>/29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Rectangle 2">
            <a:extLst>
              <a:ext uri="{FF2B5EF4-FFF2-40B4-BE49-F238E27FC236}">
                <a16:creationId xmlns:a16="http://schemas.microsoft.com/office/drawing/2014/main" id="{03FB1A80-1B47-4339-A843-F5E6D7721580}"/>
              </a:ext>
            </a:extLst>
          </p:cNvPr>
          <p:cNvSpPr>
            <a:spLocks noChangeArrowheads="1"/>
          </p:cNvSpPr>
          <p:nvPr/>
        </p:nvSpPr>
        <p:spPr bwMode="auto">
          <a:xfrm>
            <a:off x="573088" y="500063"/>
            <a:ext cx="20701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rgbClr val="FFFF00"/>
                </a:solidFill>
                <a:latin typeface="华文中宋" panose="02010600040101010101" pitchFamily="2" charset="-122"/>
              </a:rPr>
              <a:t>回顾：</a:t>
            </a:r>
          </a:p>
        </p:txBody>
      </p:sp>
      <p:sp>
        <p:nvSpPr>
          <p:cNvPr id="1354774" name="Rectangle 22">
            <a:extLst>
              <a:ext uri="{FF2B5EF4-FFF2-40B4-BE49-F238E27FC236}">
                <a16:creationId xmlns:a16="http://schemas.microsoft.com/office/drawing/2014/main" id="{AA8D20DB-E534-463F-86D4-233344111A75}"/>
              </a:ext>
            </a:extLst>
          </p:cNvPr>
          <p:cNvSpPr>
            <a:spLocks noChangeArrowheads="1"/>
          </p:cNvSpPr>
          <p:nvPr/>
        </p:nvSpPr>
        <p:spPr bwMode="auto">
          <a:xfrm>
            <a:off x="611188" y="1177925"/>
            <a:ext cx="3168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a:solidFill>
                  <a:srgbClr val="FFFF00"/>
                </a:solidFill>
              </a:rPr>
              <a:t>一、氢原子光谱</a:t>
            </a:r>
            <a:r>
              <a:rPr lang="en-US" altLang="zh-CN">
                <a:solidFill>
                  <a:srgbClr val="FFFF00"/>
                </a:solidFill>
              </a:rPr>
              <a:t>:</a:t>
            </a:r>
          </a:p>
        </p:txBody>
      </p:sp>
      <p:sp>
        <p:nvSpPr>
          <p:cNvPr id="1354775" name="Rectangle 23">
            <a:extLst>
              <a:ext uri="{FF2B5EF4-FFF2-40B4-BE49-F238E27FC236}">
                <a16:creationId xmlns:a16="http://schemas.microsoft.com/office/drawing/2014/main" id="{BAB8F70F-FF55-47BB-8812-F0C7258DF696}"/>
              </a:ext>
            </a:extLst>
          </p:cNvPr>
          <p:cNvSpPr>
            <a:spLocks noChangeArrowheads="1"/>
          </p:cNvSpPr>
          <p:nvPr/>
        </p:nvSpPr>
        <p:spPr bwMode="auto">
          <a:xfrm>
            <a:off x="3060700" y="1200150"/>
            <a:ext cx="2225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a:solidFill>
                  <a:schemeClr val="bg1"/>
                </a:solidFill>
              </a:rPr>
              <a:t>分立线状光谱</a:t>
            </a:r>
            <a:endParaRPr lang="en-US" altLang="zh-CN">
              <a:solidFill>
                <a:schemeClr val="bg1"/>
              </a:solidFill>
            </a:endParaRPr>
          </a:p>
        </p:txBody>
      </p:sp>
      <p:graphicFrame>
        <p:nvGraphicFramePr>
          <p:cNvPr id="1354776" name="Object 3">
            <a:extLst>
              <a:ext uri="{FF2B5EF4-FFF2-40B4-BE49-F238E27FC236}">
                <a16:creationId xmlns:a16="http://schemas.microsoft.com/office/drawing/2014/main" id="{380470A4-2D11-4E2C-9F07-0A9EC8A4B881}"/>
              </a:ext>
            </a:extLst>
          </p:cNvPr>
          <p:cNvGraphicFramePr>
            <a:graphicFrameLocks/>
          </p:cNvGraphicFramePr>
          <p:nvPr/>
        </p:nvGraphicFramePr>
        <p:xfrm>
          <a:off x="5300663" y="1035050"/>
          <a:ext cx="2986087" cy="750888"/>
        </p:xfrm>
        <a:graphic>
          <a:graphicData uri="http://schemas.openxmlformats.org/presentationml/2006/ole">
            <mc:AlternateContent xmlns:mc="http://schemas.openxmlformats.org/markup-compatibility/2006">
              <mc:Choice xmlns:v="urn:schemas-microsoft-com:vml" Requires="v">
                <p:oleObj spid="_x0000_s494696" r:id="rId3" imgW="3486960" imgH="951840" progId="Equation.3">
                  <p:embed/>
                </p:oleObj>
              </mc:Choice>
              <mc:Fallback>
                <p:oleObj r:id="rId3" imgW="3486960" imgH="951840" progId="Equation.3">
                  <p:embed/>
                  <p:pic>
                    <p:nvPicPr>
                      <p:cNvPr id="1354776" name="Object 3">
                        <a:extLst>
                          <a:ext uri="{FF2B5EF4-FFF2-40B4-BE49-F238E27FC236}">
                            <a16:creationId xmlns:a16="http://schemas.microsoft.com/office/drawing/2014/main" id="{380470A4-2D11-4E2C-9F07-0A9EC8A4B88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663" y="1035050"/>
                        <a:ext cx="2986087"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54777" name="Rectangle 25">
            <a:extLst>
              <a:ext uri="{FF2B5EF4-FFF2-40B4-BE49-F238E27FC236}">
                <a16:creationId xmlns:a16="http://schemas.microsoft.com/office/drawing/2014/main" id="{D72FCC79-5B8E-401F-A3A8-A2F626F96A98}"/>
              </a:ext>
            </a:extLst>
          </p:cNvPr>
          <p:cNvSpPr>
            <a:spLocks noChangeArrowheads="1"/>
          </p:cNvSpPr>
          <p:nvPr/>
        </p:nvSpPr>
        <p:spPr bwMode="auto">
          <a:xfrm>
            <a:off x="642938" y="3929063"/>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66FFFF"/>
                </a:solidFill>
              </a:rPr>
              <a:t>2. </a:t>
            </a:r>
            <a:r>
              <a:rPr lang="zh-CN" altLang="en-US">
                <a:solidFill>
                  <a:srgbClr val="66FFFF"/>
                </a:solidFill>
              </a:rPr>
              <a:t>跃迁假设</a:t>
            </a:r>
            <a:endParaRPr lang="zh-CN" altLang="en-US" b="0">
              <a:solidFill>
                <a:srgbClr val="66FFFF"/>
              </a:solidFill>
            </a:endParaRPr>
          </a:p>
        </p:txBody>
      </p:sp>
      <p:sp>
        <p:nvSpPr>
          <p:cNvPr id="1354778" name="Rectangle 26">
            <a:extLst>
              <a:ext uri="{FF2B5EF4-FFF2-40B4-BE49-F238E27FC236}">
                <a16:creationId xmlns:a16="http://schemas.microsoft.com/office/drawing/2014/main" id="{57614EAE-EBC1-4CBE-8900-B2486C10D9A6}"/>
              </a:ext>
            </a:extLst>
          </p:cNvPr>
          <p:cNvSpPr>
            <a:spLocks noChangeArrowheads="1"/>
          </p:cNvSpPr>
          <p:nvPr/>
        </p:nvSpPr>
        <p:spPr bwMode="auto">
          <a:xfrm>
            <a:off x="642938" y="1857375"/>
            <a:ext cx="209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b="1">
                <a:solidFill>
                  <a:schemeClr val="tx1"/>
                </a:solidFill>
                <a:latin typeface="Times New Roman" panose="02020603050405020304" pitchFamily="18" charset="0"/>
                <a:ea typeface="宋体" panose="02010600030101010101" pitchFamily="2" charset="-122"/>
              </a:defRPr>
            </a:lvl1pPr>
            <a:lvl2pPr eaLnBrk="0" hangingPunct="0">
              <a:defRPr sz="2400" b="1">
                <a:solidFill>
                  <a:schemeClr val="tx1"/>
                </a:solidFill>
                <a:latin typeface="Times New Roman" panose="02020603050405020304" pitchFamily="18" charset="0"/>
                <a:ea typeface="宋体" panose="02010600030101010101" pitchFamily="2" charset="-122"/>
              </a:defRPr>
            </a:lvl2pPr>
            <a:lvl3pPr eaLnBrk="0" hangingPunct="0">
              <a:defRPr sz="2400" b="1">
                <a:solidFill>
                  <a:schemeClr val="tx1"/>
                </a:solidFill>
                <a:latin typeface="Times New Roman" panose="02020603050405020304" pitchFamily="18" charset="0"/>
                <a:ea typeface="宋体" panose="02010600030101010101" pitchFamily="2" charset="-122"/>
              </a:defRPr>
            </a:lvl3pPr>
            <a:lvl4pPr eaLnBrk="0" hangingPunct="0">
              <a:defRPr sz="2400" b="1">
                <a:solidFill>
                  <a:schemeClr val="tx1"/>
                </a:solidFill>
                <a:latin typeface="Times New Roman" panose="02020603050405020304" pitchFamily="18" charset="0"/>
                <a:ea typeface="宋体" panose="02010600030101010101" pitchFamily="2" charset="-122"/>
              </a:defRPr>
            </a:lvl4pPr>
            <a:lvl5pPr eaLnBrk="0" hangingPunct="0">
              <a:defRPr sz="2400" b="1">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66FFFF"/>
                </a:solidFill>
              </a:rPr>
              <a:t>1. </a:t>
            </a:r>
            <a:r>
              <a:rPr lang="zh-CN" altLang="en-US">
                <a:solidFill>
                  <a:srgbClr val="66FFFF"/>
                </a:solidFill>
              </a:rPr>
              <a:t>定态假设</a:t>
            </a:r>
          </a:p>
        </p:txBody>
      </p:sp>
      <p:sp>
        <p:nvSpPr>
          <p:cNvPr id="1354779" name="Rectangle 27">
            <a:extLst>
              <a:ext uri="{FF2B5EF4-FFF2-40B4-BE49-F238E27FC236}">
                <a16:creationId xmlns:a16="http://schemas.microsoft.com/office/drawing/2014/main" id="{192B0E83-D9CD-4EE9-8B45-C8AB9960A421}"/>
              </a:ext>
            </a:extLst>
          </p:cNvPr>
          <p:cNvSpPr>
            <a:spLocks noChangeArrowheads="1"/>
          </p:cNvSpPr>
          <p:nvPr/>
        </p:nvSpPr>
        <p:spPr bwMode="auto">
          <a:xfrm>
            <a:off x="642938" y="4621213"/>
            <a:ext cx="3519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zh-CN">
                <a:solidFill>
                  <a:srgbClr val="66FFFF"/>
                </a:solidFill>
              </a:rPr>
              <a:t>3. </a:t>
            </a:r>
            <a:r>
              <a:rPr lang="zh-CN" altLang="en-US">
                <a:solidFill>
                  <a:srgbClr val="66FFFF"/>
                </a:solidFill>
              </a:rPr>
              <a:t>角动量量子化假设</a:t>
            </a:r>
            <a:r>
              <a:rPr lang="zh-CN" altLang="en-US">
                <a:solidFill>
                  <a:srgbClr val="FFFF99"/>
                </a:solidFill>
              </a:rPr>
              <a:t>     </a:t>
            </a:r>
          </a:p>
        </p:txBody>
      </p:sp>
      <p:graphicFrame>
        <p:nvGraphicFramePr>
          <p:cNvPr id="1354780" name="Object 4">
            <a:extLst>
              <a:ext uri="{FF2B5EF4-FFF2-40B4-BE49-F238E27FC236}">
                <a16:creationId xmlns:a16="http://schemas.microsoft.com/office/drawing/2014/main" id="{D24CB860-413C-4B9B-BF6D-37EC74E3F932}"/>
              </a:ext>
            </a:extLst>
          </p:cNvPr>
          <p:cNvGraphicFramePr>
            <a:graphicFrameLocks noChangeAspect="1"/>
          </p:cNvGraphicFramePr>
          <p:nvPr/>
        </p:nvGraphicFramePr>
        <p:xfrm>
          <a:off x="2643188" y="3814763"/>
          <a:ext cx="1763712" cy="757237"/>
        </p:xfrm>
        <a:graphic>
          <a:graphicData uri="http://schemas.openxmlformats.org/presentationml/2006/ole">
            <mc:AlternateContent xmlns:mc="http://schemas.openxmlformats.org/markup-compatibility/2006">
              <mc:Choice xmlns:v="urn:schemas-microsoft-com:vml" Requires="v">
                <p:oleObj spid="_x0000_s494697" r:id="rId5" imgW="2253600" imgH="951840" progId="Equation.3">
                  <p:embed/>
                </p:oleObj>
              </mc:Choice>
              <mc:Fallback>
                <p:oleObj r:id="rId5" imgW="2253600" imgH="951840" progId="Equation.3">
                  <p:embed/>
                  <p:pic>
                    <p:nvPicPr>
                      <p:cNvPr id="1354780" name="Object 4">
                        <a:extLst>
                          <a:ext uri="{FF2B5EF4-FFF2-40B4-BE49-F238E27FC236}">
                            <a16:creationId xmlns:a16="http://schemas.microsoft.com/office/drawing/2014/main" id="{D24CB860-413C-4B9B-BF6D-37EC74E3F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188" y="3814763"/>
                        <a:ext cx="1763712"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54781" name="Object 5">
            <a:extLst>
              <a:ext uri="{FF2B5EF4-FFF2-40B4-BE49-F238E27FC236}">
                <a16:creationId xmlns:a16="http://schemas.microsoft.com/office/drawing/2014/main" id="{6AA3702A-4AD6-4E41-9953-AF6D436B3CB4}"/>
              </a:ext>
            </a:extLst>
          </p:cNvPr>
          <p:cNvGraphicFramePr>
            <a:graphicFrameLocks noChangeAspect="1"/>
          </p:cNvGraphicFramePr>
          <p:nvPr/>
        </p:nvGraphicFramePr>
        <p:xfrm>
          <a:off x="3643313" y="4500563"/>
          <a:ext cx="2036762" cy="755650"/>
        </p:xfrm>
        <a:graphic>
          <a:graphicData uri="http://schemas.openxmlformats.org/presentationml/2006/ole">
            <mc:AlternateContent xmlns:mc="http://schemas.openxmlformats.org/markup-compatibility/2006">
              <mc:Choice xmlns:v="urn:schemas-microsoft-com:vml" Requires="v">
                <p:oleObj spid="_x0000_s494698" r:id="rId7" imgW="2590200" imgH="951840" progId="Equation.3">
                  <p:embed/>
                </p:oleObj>
              </mc:Choice>
              <mc:Fallback>
                <p:oleObj r:id="rId7" imgW="2590200" imgH="951840" progId="Equation.3">
                  <p:embed/>
                  <p:pic>
                    <p:nvPicPr>
                      <p:cNvPr id="1354781" name="Object 5">
                        <a:extLst>
                          <a:ext uri="{FF2B5EF4-FFF2-40B4-BE49-F238E27FC236}">
                            <a16:creationId xmlns:a16="http://schemas.microsoft.com/office/drawing/2014/main" id="{6AA3702A-4AD6-4E41-9953-AF6D436B3C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3313" y="4500563"/>
                        <a:ext cx="20367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18" name="灯片编号占位符 1">
            <a:extLst>
              <a:ext uri="{FF2B5EF4-FFF2-40B4-BE49-F238E27FC236}">
                <a16:creationId xmlns:a16="http://schemas.microsoft.com/office/drawing/2014/main" id="{3C5D250A-B4CB-4689-BB8E-256ECEE5BBDC}"/>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04EDCBC-42A0-4586-9884-CF3591781E67}" type="slidenum">
              <a:rPr lang="en-US" altLang="zh-CN" b="0">
                <a:solidFill>
                  <a:srgbClr val="FF00FF"/>
                </a:solidFill>
              </a:rPr>
              <a:pPr/>
              <a:t>2</a:t>
            </a:fld>
            <a:r>
              <a:rPr lang="en-US" altLang="zh-CN" b="0">
                <a:solidFill>
                  <a:srgbClr val="FF00FF"/>
                </a:solidFill>
              </a:rPr>
              <a:t>/29</a:t>
            </a:r>
          </a:p>
        </p:txBody>
      </p:sp>
      <p:sp>
        <p:nvSpPr>
          <p:cNvPr id="19" name="Rectangle 17">
            <a:extLst>
              <a:ext uri="{FF2B5EF4-FFF2-40B4-BE49-F238E27FC236}">
                <a16:creationId xmlns:a16="http://schemas.microsoft.com/office/drawing/2014/main" id="{A09ED380-28B2-4DDF-B2DF-C304F108908E}"/>
              </a:ext>
            </a:extLst>
          </p:cNvPr>
          <p:cNvSpPr>
            <a:spLocks noChangeArrowheads="1"/>
          </p:cNvSpPr>
          <p:nvPr/>
        </p:nvSpPr>
        <p:spPr bwMode="auto">
          <a:xfrm>
            <a:off x="2327275" y="3076575"/>
            <a:ext cx="3959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Tx/>
              <a:buChar char="•"/>
            </a:pPr>
            <a:r>
              <a:rPr lang="zh-CN" altLang="en-US">
                <a:solidFill>
                  <a:schemeClr val="hlink"/>
                </a:solidFill>
                <a:latin typeface="华文中宋" panose="02010600040101010101" pitchFamily="2" charset="-122"/>
                <a:ea typeface="华文中宋" panose="02010600040101010101" pitchFamily="2" charset="-122"/>
              </a:rPr>
              <a:t> 定态的能量不连续</a:t>
            </a:r>
          </a:p>
        </p:txBody>
      </p:sp>
      <p:sp>
        <p:nvSpPr>
          <p:cNvPr id="20" name="Rectangle 18">
            <a:extLst>
              <a:ext uri="{FF2B5EF4-FFF2-40B4-BE49-F238E27FC236}">
                <a16:creationId xmlns:a16="http://schemas.microsoft.com/office/drawing/2014/main" id="{E94FA2A6-EFA1-4D58-842B-3C2D354561CA}"/>
              </a:ext>
            </a:extLst>
          </p:cNvPr>
          <p:cNvSpPr>
            <a:spLocks noChangeArrowheads="1"/>
          </p:cNvSpPr>
          <p:nvPr/>
        </p:nvSpPr>
        <p:spPr bwMode="auto">
          <a:xfrm>
            <a:off x="2327275" y="2466975"/>
            <a:ext cx="3071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Tx/>
              <a:buChar char="•"/>
            </a:pPr>
            <a:r>
              <a:rPr lang="zh-CN" altLang="en-US">
                <a:solidFill>
                  <a:schemeClr val="hlink"/>
                </a:solidFill>
                <a:latin typeface="华文中宋" panose="02010600040101010101" pitchFamily="2" charset="-122"/>
                <a:ea typeface="华文中宋" panose="02010600040101010101" pitchFamily="2" charset="-122"/>
              </a:rPr>
              <a:t> 不辐射电磁波</a:t>
            </a:r>
          </a:p>
        </p:txBody>
      </p:sp>
      <p:sp>
        <p:nvSpPr>
          <p:cNvPr id="21" name="Rectangle 19">
            <a:extLst>
              <a:ext uri="{FF2B5EF4-FFF2-40B4-BE49-F238E27FC236}">
                <a16:creationId xmlns:a16="http://schemas.microsoft.com/office/drawing/2014/main" id="{ECACB08F-5494-4AB2-A64F-7C019EDB3D6D}"/>
              </a:ext>
            </a:extLst>
          </p:cNvPr>
          <p:cNvSpPr>
            <a:spLocks noChangeArrowheads="1"/>
          </p:cNvSpPr>
          <p:nvPr/>
        </p:nvSpPr>
        <p:spPr bwMode="auto">
          <a:xfrm>
            <a:off x="2327275" y="1857375"/>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Tx/>
              <a:buChar char="•"/>
            </a:pPr>
            <a:r>
              <a:rPr lang="zh-CN" altLang="en-US">
                <a:solidFill>
                  <a:schemeClr val="hlink"/>
                </a:solidFill>
                <a:latin typeface="华文中宋" panose="02010600040101010101" pitchFamily="2" charset="-122"/>
                <a:ea typeface="华文中宋" panose="02010600040101010101" pitchFamily="2" charset="-122"/>
              </a:rPr>
              <a:t> 电子作圆周运动</a:t>
            </a:r>
          </a:p>
        </p:txBody>
      </p:sp>
      <p:graphicFrame>
        <p:nvGraphicFramePr>
          <p:cNvPr id="2" name="Object 11">
            <a:extLst>
              <a:ext uri="{FF2B5EF4-FFF2-40B4-BE49-F238E27FC236}">
                <a16:creationId xmlns:a16="http://schemas.microsoft.com/office/drawing/2014/main" id="{C3E4448A-BA8C-4E30-97A5-B732BF556C76}"/>
              </a:ext>
            </a:extLst>
          </p:cNvPr>
          <p:cNvGraphicFramePr>
            <a:graphicFrameLocks noChangeAspect="1"/>
          </p:cNvGraphicFramePr>
          <p:nvPr/>
        </p:nvGraphicFramePr>
        <p:xfrm>
          <a:off x="5811838" y="3000375"/>
          <a:ext cx="2832100" cy="1827213"/>
        </p:xfrm>
        <a:graphic>
          <a:graphicData uri="http://schemas.openxmlformats.org/presentationml/2006/ole">
            <mc:AlternateContent xmlns:mc="http://schemas.openxmlformats.org/markup-compatibility/2006">
              <mc:Choice xmlns:v="urn:schemas-microsoft-com:vml" Requires="v">
                <p:oleObj spid="_x0000_s494699" r:id="rId9" imgW="1558440" imgH="929520" progId="Equation.3">
                  <p:embed/>
                </p:oleObj>
              </mc:Choice>
              <mc:Fallback>
                <p:oleObj r:id="rId9" imgW="1558440" imgH="929520" progId="Equation.3">
                  <p:embed/>
                  <p:pic>
                    <p:nvPicPr>
                      <p:cNvPr id="2" name="Object 11">
                        <a:extLst>
                          <a:ext uri="{FF2B5EF4-FFF2-40B4-BE49-F238E27FC236}">
                            <a16:creationId xmlns:a16="http://schemas.microsoft.com/office/drawing/2014/main" id="{C3E4448A-BA8C-4E30-97A5-B732BF556C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11838" y="3000375"/>
                        <a:ext cx="2832100" cy="182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上下箭头 23">
            <a:extLst>
              <a:ext uri="{FF2B5EF4-FFF2-40B4-BE49-F238E27FC236}">
                <a16:creationId xmlns:a16="http://schemas.microsoft.com/office/drawing/2014/main" id="{965C9169-520D-40A0-87A4-EC736FCC6308}"/>
              </a:ext>
            </a:extLst>
          </p:cNvPr>
          <p:cNvSpPr>
            <a:spLocks noChangeArrowheads="1"/>
          </p:cNvSpPr>
          <p:nvPr/>
        </p:nvSpPr>
        <p:spPr bwMode="auto">
          <a:xfrm>
            <a:off x="6500813" y="1857375"/>
            <a:ext cx="357187" cy="1000125"/>
          </a:xfrm>
          <a:prstGeom prst="upDownArrow">
            <a:avLst>
              <a:gd name="adj1" fmla="val 50000"/>
              <a:gd name="adj2" fmla="val 68056"/>
            </a:avLst>
          </a:prstGeom>
          <a:solidFill>
            <a:srgbClr val="FF0000"/>
          </a:solidFill>
          <a:ln w="9525">
            <a:solidFill>
              <a:srgbClr val="FF0000"/>
            </a:solidFill>
            <a:round/>
            <a:headEnd/>
            <a:tailEnd/>
          </a:ln>
        </p:spPr>
        <p:txBody>
          <a:bodyPr wrap="none" anchor="ctr"/>
          <a:lstStyle/>
          <a:p>
            <a:pPr algn="ctr"/>
            <a:endParaRPr lang="zh-CN" altLang="en-US"/>
          </a:p>
        </p:txBody>
      </p:sp>
      <p:graphicFrame>
        <p:nvGraphicFramePr>
          <p:cNvPr id="45074" name="Object 18">
            <a:extLst>
              <a:ext uri="{FF2B5EF4-FFF2-40B4-BE49-F238E27FC236}">
                <a16:creationId xmlns:a16="http://schemas.microsoft.com/office/drawing/2014/main" id="{86E3D747-DC6C-40B0-96DB-41740C82F9FD}"/>
              </a:ext>
            </a:extLst>
          </p:cNvPr>
          <p:cNvGraphicFramePr>
            <a:graphicFrameLocks noChangeAspect="1"/>
          </p:cNvGraphicFramePr>
          <p:nvPr/>
        </p:nvGraphicFramePr>
        <p:xfrm>
          <a:off x="1143000" y="5572125"/>
          <a:ext cx="3275013" cy="900113"/>
        </p:xfrm>
        <a:graphic>
          <a:graphicData uri="http://schemas.openxmlformats.org/presentationml/2006/ole">
            <mc:AlternateContent xmlns:mc="http://schemas.openxmlformats.org/markup-compatibility/2006">
              <mc:Choice xmlns:v="urn:schemas-microsoft-com:vml" Requires="v">
                <p:oleObj spid="_x0000_s494700" r:id="rId11" imgW="1995840" imgH="515160" progId="Equation.3">
                  <p:embed/>
                </p:oleObj>
              </mc:Choice>
              <mc:Fallback>
                <p:oleObj r:id="rId11" imgW="1995840" imgH="515160" progId="Equation.3">
                  <p:embed/>
                  <p:pic>
                    <p:nvPicPr>
                      <p:cNvPr id="45074" name="Object 18">
                        <a:extLst>
                          <a:ext uri="{FF2B5EF4-FFF2-40B4-BE49-F238E27FC236}">
                            <a16:creationId xmlns:a16="http://schemas.microsoft.com/office/drawing/2014/main" id="{86E3D747-DC6C-40B0-96DB-41740C82F9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572125"/>
                        <a:ext cx="32750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Object 23">
            <a:extLst>
              <a:ext uri="{FF2B5EF4-FFF2-40B4-BE49-F238E27FC236}">
                <a16:creationId xmlns:a16="http://schemas.microsoft.com/office/drawing/2014/main" id="{DFA9F19D-389A-474C-B0B0-1C833D6B61D6}"/>
              </a:ext>
            </a:extLst>
          </p:cNvPr>
          <p:cNvGraphicFramePr>
            <a:graphicFrameLocks noChangeAspect="1"/>
          </p:cNvGraphicFramePr>
          <p:nvPr/>
        </p:nvGraphicFramePr>
        <p:xfrm>
          <a:off x="4951413" y="5500688"/>
          <a:ext cx="3263900" cy="971550"/>
        </p:xfrm>
        <a:graphic>
          <a:graphicData uri="http://schemas.openxmlformats.org/presentationml/2006/ole">
            <mc:AlternateContent xmlns:mc="http://schemas.openxmlformats.org/markup-compatibility/2006">
              <mc:Choice xmlns:v="urn:schemas-microsoft-com:vml" Requires="v">
                <p:oleObj spid="_x0000_s494701" r:id="rId13" imgW="1805040" imgH="504000" progId="Equation.3">
                  <p:embed/>
                </p:oleObj>
              </mc:Choice>
              <mc:Fallback>
                <p:oleObj r:id="rId13" imgW="1805040" imgH="504000" progId="Equation.3">
                  <p:embed/>
                  <p:pic>
                    <p:nvPicPr>
                      <p:cNvPr id="3" name="Object 23">
                        <a:extLst>
                          <a:ext uri="{FF2B5EF4-FFF2-40B4-BE49-F238E27FC236}">
                            <a16:creationId xmlns:a16="http://schemas.microsoft.com/office/drawing/2014/main" id="{DFA9F19D-389A-474C-B0B0-1C833D6B61D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1413" y="5500688"/>
                        <a:ext cx="32639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2" name="任意多边形 21">
            <a:extLst>
              <a:ext uri="{FF2B5EF4-FFF2-40B4-BE49-F238E27FC236}">
                <a16:creationId xmlns:a16="http://schemas.microsoft.com/office/drawing/2014/main" id="{8A8ABC7A-116B-4BC6-A59C-AD6C0CF27328}"/>
              </a:ext>
            </a:extLst>
          </p:cNvPr>
          <p:cNvSpPr>
            <a:spLocks noChangeArrowheads="1"/>
          </p:cNvSpPr>
          <p:nvPr/>
        </p:nvSpPr>
        <p:spPr bwMode="auto">
          <a:xfrm>
            <a:off x="4452938" y="3506788"/>
            <a:ext cx="1731962" cy="2054225"/>
          </a:xfrm>
          <a:custGeom>
            <a:avLst/>
            <a:gdLst>
              <a:gd name="T0" fmla="*/ 1463040 w 1731981"/>
              <a:gd name="T1" fmla="*/ 2054711 h 2054711"/>
              <a:gd name="T2" fmla="*/ 1721223 w 1731981"/>
              <a:gd name="T3" fmla="*/ 1495313 h 2054711"/>
              <a:gd name="T4" fmla="*/ 1527586 w 1731981"/>
              <a:gd name="T5" fmla="*/ 892885 h 2054711"/>
              <a:gd name="T6" fmla="*/ 839096 w 1731981"/>
              <a:gd name="T7" fmla="*/ 656216 h 2054711"/>
              <a:gd name="T8" fmla="*/ 64546 w 1731981"/>
              <a:gd name="T9" fmla="*/ 645459 h 2054711"/>
              <a:gd name="T10" fmla="*/ 1226372 w 1731981"/>
              <a:gd name="T11" fmla="*/ 0 h 2054711"/>
            </a:gdLst>
            <a:ahLst/>
            <a:cxnLst>
              <a:cxn ang="0">
                <a:pos x="T0" y="T1"/>
              </a:cxn>
              <a:cxn ang="0">
                <a:pos x="T2" y="T3"/>
              </a:cxn>
              <a:cxn ang="0">
                <a:pos x="T4" y="T5"/>
              </a:cxn>
              <a:cxn ang="0">
                <a:pos x="T6" y="T7"/>
              </a:cxn>
              <a:cxn ang="0">
                <a:pos x="T8" y="T9"/>
              </a:cxn>
              <a:cxn ang="0">
                <a:pos x="T10" y="T11"/>
              </a:cxn>
            </a:cxnLst>
            <a:rect l="0" t="0" r="r" b="b"/>
            <a:pathLst>
              <a:path w="1731981" h="2054711">
                <a:moveTo>
                  <a:pt x="1463040" y="2054711"/>
                </a:moveTo>
                <a:cubicBezTo>
                  <a:pt x="1586752" y="1871831"/>
                  <a:pt x="1710465" y="1688951"/>
                  <a:pt x="1721223" y="1495313"/>
                </a:cubicBezTo>
                <a:cubicBezTo>
                  <a:pt x="1731981" y="1301675"/>
                  <a:pt x="1674607" y="1032734"/>
                  <a:pt x="1527586" y="892885"/>
                </a:cubicBezTo>
                <a:cubicBezTo>
                  <a:pt x="1380565" y="753036"/>
                  <a:pt x="1082936" y="697454"/>
                  <a:pt x="839096" y="656216"/>
                </a:cubicBezTo>
                <a:cubicBezTo>
                  <a:pt x="595256" y="614978"/>
                  <a:pt x="0" y="754828"/>
                  <a:pt x="64546" y="645459"/>
                </a:cubicBezTo>
                <a:cubicBezTo>
                  <a:pt x="129092" y="536090"/>
                  <a:pt x="677732" y="268045"/>
                  <a:pt x="1226372" y="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54754"/>
                                        </p:tgtEl>
                                        <p:attrNameLst>
                                          <p:attrName>style.visibility</p:attrName>
                                        </p:attrNameLst>
                                      </p:cBhvr>
                                      <p:to>
                                        <p:strVal val="visible"/>
                                      </p:to>
                                    </p:set>
                                    <p:animEffect transition="in" filter="dissolve">
                                      <p:cBhvr>
                                        <p:cTn id="7" dur="500"/>
                                        <p:tgtEl>
                                          <p:spTgt spid="1354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4774"/>
                                        </p:tgtEl>
                                        <p:attrNameLst>
                                          <p:attrName>style.visibility</p:attrName>
                                        </p:attrNameLst>
                                      </p:cBhvr>
                                      <p:to>
                                        <p:strVal val="visible"/>
                                      </p:to>
                                    </p:set>
                                    <p:animEffect transition="in" filter="wipe(left)">
                                      <p:cBhvr>
                                        <p:cTn id="12" dur="500"/>
                                        <p:tgtEl>
                                          <p:spTgt spid="135477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54775"/>
                                        </p:tgtEl>
                                        <p:attrNameLst>
                                          <p:attrName>style.visibility</p:attrName>
                                        </p:attrNameLst>
                                      </p:cBhvr>
                                      <p:to>
                                        <p:strVal val="visible"/>
                                      </p:to>
                                    </p:set>
                                    <p:animEffect transition="in" filter="wipe(left)">
                                      <p:cBhvr>
                                        <p:cTn id="16" dur="500"/>
                                        <p:tgtEl>
                                          <p:spTgt spid="1354775"/>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54776"/>
                                        </p:tgtEl>
                                        <p:attrNameLst>
                                          <p:attrName>style.visibility</p:attrName>
                                        </p:attrNameLst>
                                      </p:cBhvr>
                                      <p:to>
                                        <p:strVal val="visible"/>
                                      </p:to>
                                    </p:set>
                                    <p:animEffect transition="in" filter="wipe(left)">
                                      <p:cBhvr>
                                        <p:cTn id="20" dur="500"/>
                                        <p:tgtEl>
                                          <p:spTgt spid="135477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54778"/>
                                        </p:tgtEl>
                                        <p:attrNameLst>
                                          <p:attrName>style.visibility</p:attrName>
                                        </p:attrNameLst>
                                      </p:cBhvr>
                                      <p:to>
                                        <p:strVal val="visible"/>
                                      </p:to>
                                    </p:set>
                                    <p:animEffect transition="in" filter="blinds(horizontal)">
                                      <p:cBhvr>
                                        <p:cTn id="25" dur="500"/>
                                        <p:tgtEl>
                                          <p:spTgt spid="135477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blinds(horizontal)">
                                      <p:cBhvr>
                                        <p:cTn id="30" dur="500"/>
                                        <p:tgtEl>
                                          <p:spTgt spid="21"/>
                                        </p:tgtEl>
                                      </p:cBhvr>
                                    </p:animEffect>
                                  </p:childTnLst>
                                </p:cTn>
                              </p:par>
                            </p:childTnLst>
                          </p:cTn>
                        </p:par>
                        <p:par>
                          <p:cTn id="31" fill="hold" nodeType="afterGroup">
                            <p:stCondLst>
                              <p:cond delay="500"/>
                            </p:stCondLst>
                            <p:childTnLst>
                              <p:par>
                                <p:cTn id="32" presetID="3" presetClass="entr" presetSubtype="1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linds(horizontal)">
                                      <p:cBhvr>
                                        <p:cTn id="34" dur="500"/>
                                        <p:tgtEl>
                                          <p:spTgt spid="20"/>
                                        </p:tgtEl>
                                      </p:cBhvr>
                                    </p:animEffect>
                                  </p:childTnLst>
                                </p:cTn>
                              </p:par>
                            </p:childTnLst>
                          </p:cTn>
                        </p:par>
                        <p:par>
                          <p:cTn id="35" fill="hold" nodeType="afterGroup">
                            <p:stCondLst>
                              <p:cond delay="1000"/>
                            </p:stCondLst>
                            <p:childTnLst>
                              <p:par>
                                <p:cTn id="36" presetID="3" presetClass="entr" presetSubtype="10"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blinds(horizontal)">
                                      <p:cBhvr>
                                        <p:cTn id="38" dur="500"/>
                                        <p:tgtEl>
                                          <p:spTgt spid="1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354777"/>
                                        </p:tgtEl>
                                        <p:attrNameLst>
                                          <p:attrName>style.visibility</p:attrName>
                                        </p:attrNameLst>
                                      </p:cBhvr>
                                      <p:to>
                                        <p:strVal val="visible"/>
                                      </p:to>
                                    </p:set>
                                    <p:animEffect transition="in" filter="blinds(horizontal)">
                                      <p:cBhvr>
                                        <p:cTn id="43" dur="500"/>
                                        <p:tgtEl>
                                          <p:spTgt spid="1354777"/>
                                        </p:tgtEl>
                                      </p:cBhvr>
                                    </p:animEffect>
                                  </p:childTnLst>
                                </p:cTn>
                              </p:par>
                              <p:par>
                                <p:cTn id="44" presetID="3" presetClass="entr" presetSubtype="10" fill="hold" nodeType="withEffect">
                                  <p:stCondLst>
                                    <p:cond delay="0"/>
                                  </p:stCondLst>
                                  <p:childTnLst>
                                    <p:set>
                                      <p:cBhvr>
                                        <p:cTn id="45" dur="1" fill="hold">
                                          <p:stCondLst>
                                            <p:cond delay="0"/>
                                          </p:stCondLst>
                                        </p:cTn>
                                        <p:tgtEl>
                                          <p:spTgt spid="1354780"/>
                                        </p:tgtEl>
                                        <p:attrNameLst>
                                          <p:attrName>style.visibility</p:attrName>
                                        </p:attrNameLst>
                                      </p:cBhvr>
                                      <p:to>
                                        <p:strVal val="visible"/>
                                      </p:to>
                                    </p:set>
                                    <p:animEffect transition="in" filter="blinds(horizontal)">
                                      <p:cBhvr>
                                        <p:cTn id="46" dur="500"/>
                                        <p:tgtEl>
                                          <p:spTgt spid="135478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354779"/>
                                        </p:tgtEl>
                                        <p:attrNameLst>
                                          <p:attrName>style.visibility</p:attrName>
                                        </p:attrNameLst>
                                      </p:cBhvr>
                                      <p:to>
                                        <p:strVal val="visible"/>
                                      </p:to>
                                    </p:set>
                                    <p:animEffect transition="in" filter="blinds(horizontal)">
                                      <p:cBhvr>
                                        <p:cTn id="51" dur="500"/>
                                        <p:tgtEl>
                                          <p:spTgt spid="1354779"/>
                                        </p:tgtEl>
                                      </p:cBhvr>
                                    </p:animEffect>
                                  </p:childTnLst>
                                </p:cTn>
                              </p:par>
                              <p:par>
                                <p:cTn id="52" presetID="3" presetClass="entr" presetSubtype="10" fill="hold" nodeType="withEffect">
                                  <p:stCondLst>
                                    <p:cond delay="0"/>
                                  </p:stCondLst>
                                  <p:childTnLst>
                                    <p:set>
                                      <p:cBhvr>
                                        <p:cTn id="53" dur="1" fill="hold">
                                          <p:stCondLst>
                                            <p:cond delay="0"/>
                                          </p:stCondLst>
                                        </p:cTn>
                                        <p:tgtEl>
                                          <p:spTgt spid="1354781"/>
                                        </p:tgtEl>
                                        <p:attrNameLst>
                                          <p:attrName>style.visibility</p:attrName>
                                        </p:attrNameLst>
                                      </p:cBhvr>
                                      <p:to>
                                        <p:strVal val="visible"/>
                                      </p:to>
                                    </p:set>
                                    <p:animEffect transition="in" filter="blinds(horizontal)">
                                      <p:cBhvr>
                                        <p:cTn id="54" dur="500"/>
                                        <p:tgtEl>
                                          <p:spTgt spid="135478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45074"/>
                                        </p:tgtEl>
                                        <p:attrNameLst>
                                          <p:attrName>style.visibility</p:attrName>
                                        </p:attrNameLst>
                                      </p:cBhvr>
                                      <p:to>
                                        <p:strVal val="visible"/>
                                      </p:to>
                                    </p:set>
                                    <p:animEffect transition="in" filter="wipe(left)">
                                      <p:cBhvr>
                                        <p:cTn id="59" dur="500"/>
                                        <p:tgtEl>
                                          <p:spTgt spid="45074"/>
                                        </p:tgtEl>
                                      </p:cBhvr>
                                    </p:animEffec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left)">
                                      <p:cBhvr>
                                        <p:cTn id="63" dur="500"/>
                                        <p:tgtEl>
                                          <p:spTgt spid="3"/>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1000"/>
                                        <p:tgtEl>
                                          <p:spTgt spid="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wipe(left)">
                                      <p:cBhvr>
                                        <p:cTn id="73" dur="500"/>
                                        <p:tgtEl>
                                          <p:spTgt spid="2"/>
                                        </p:tgtEl>
                                      </p:cBhvr>
                                    </p:animEffect>
                                  </p:childTnLst>
                                </p:cTn>
                              </p:par>
                            </p:childTnLst>
                          </p:cTn>
                        </p:par>
                        <p:par>
                          <p:cTn id="74" fill="hold" nodeType="afterGroup">
                            <p:stCondLst>
                              <p:cond delay="500"/>
                            </p:stCondLst>
                            <p:childTnLst>
                              <p:par>
                                <p:cTn id="75" presetID="22" presetClass="entr" presetSubtype="4"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down)">
                                      <p:cBhvr>
                                        <p:cTn id="7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754" grpId="0"/>
      <p:bldP spid="1354774" grpId="0"/>
      <p:bldP spid="1354775" grpId="0"/>
      <p:bldP spid="1354777" grpId="0"/>
      <p:bldP spid="1354778" grpId="0"/>
      <p:bldP spid="1354779" grpId="0"/>
      <p:bldP spid="20" grpId="0"/>
      <p:bldP spid="21" grpId="0"/>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Text Box 2">
            <a:extLst>
              <a:ext uri="{FF2B5EF4-FFF2-40B4-BE49-F238E27FC236}">
                <a16:creationId xmlns:a16="http://schemas.microsoft.com/office/drawing/2014/main" id="{7FF0E0D3-E3B9-4BE9-BBAE-4FC1B4725561}"/>
              </a:ext>
            </a:extLst>
          </p:cNvPr>
          <p:cNvSpPr txBox="1">
            <a:spLocks noChangeArrowheads="1"/>
          </p:cNvSpPr>
          <p:nvPr/>
        </p:nvSpPr>
        <p:spPr bwMode="auto">
          <a:xfrm>
            <a:off x="642938" y="357188"/>
            <a:ext cx="7200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3200">
                <a:solidFill>
                  <a:srgbClr val="FFFF00"/>
                </a:solidFill>
                <a:latin typeface="宋体" panose="02010600030101010101" pitchFamily="2" charset="-122"/>
              </a:rPr>
              <a:t>怎样理解物质波（德布罗意波）</a:t>
            </a:r>
            <a:r>
              <a:rPr lang="en-US" altLang="zh-CN" sz="3200">
                <a:solidFill>
                  <a:srgbClr val="FFFF00"/>
                </a:solidFill>
                <a:latin typeface="宋体" panose="02010600030101010101" pitchFamily="2" charset="-122"/>
              </a:rPr>
              <a:t>?</a:t>
            </a:r>
          </a:p>
        </p:txBody>
      </p:sp>
      <p:sp>
        <p:nvSpPr>
          <p:cNvPr id="1353731" name="Text Box 3">
            <a:extLst>
              <a:ext uri="{FF2B5EF4-FFF2-40B4-BE49-F238E27FC236}">
                <a16:creationId xmlns:a16="http://schemas.microsoft.com/office/drawing/2014/main" id="{15CDE50A-56E4-4115-8473-A717D9EA105F}"/>
              </a:ext>
            </a:extLst>
          </p:cNvPr>
          <p:cNvSpPr txBox="1">
            <a:spLocks noChangeArrowheads="1"/>
          </p:cNvSpPr>
          <p:nvPr/>
        </p:nvSpPr>
        <p:spPr bwMode="auto">
          <a:xfrm>
            <a:off x="827088" y="2297113"/>
            <a:ext cx="187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2800">
                <a:solidFill>
                  <a:srgbClr val="00FFFF"/>
                </a:solidFill>
                <a:latin typeface="华文中宋" panose="02010600040101010101" pitchFamily="2" charset="-122"/>
                <a:sym typeface="Symbol" panose="05050102010706020507" pitchFamily="18" charset="2"/>
              </a:rPr>
              <a:t>薛定谔：</a:t>
            </a:r>
            <a:endParaRPr lang="zh-CN" altLang="en-US" sz="2800">
              <a:solidFill>
                <a:srgbClr val="00FFFF"/>
              </a:solidFill>
              <a:latin typeface="华文中宋" panose="02010600040101010101" pitchFamily="2" charset="-122"/>
            </a:endParaRPr>
          </a:p>
        </p:txBody>
      </p:sp>
      <p:sp>
        <p:nvSpPr>
          <p:cNvPr id="1353732" name="Text Box 4">
            <a:extLst>
              <a:ext uri="{FF2B5EF4-FFF2-40B4-BE49-F238E27FC236}">
                <a16:creationId xmlns:a16="http://schemas.microsoft.com/office/drawing/2014/main" id="{9874D864-8A1C-47B9-94CB-5A84337FAD20}"/>
              </a:ext>
            </a:extLst>
          </p:cNvPr>
          <p:cNvSpPr txBox="1">
            <a:spLocks noChangeArrowheads="1"/>
          </p:cNvSpPr>
          <p:nvPr/>
        </p:nvSpPr>
        <p:spPr bwMode="auto">
          <a:xfrm>
            <a:off x="2433638" y="2286000"/>
            <a:ext cx="335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latin typeface="华文中宋" panose="02010600040101010101" pitchFamily="2" charset="-122"/>
              </a:rPr>
              <a:t>波动是基本的，</a:t>
            </a:r>
          </a:p>
        </p:txBody>
      </p:sp>
      <p:sp>
        <p:nvSpPr>
          <p:cNvPr id="1353733" name="Text Box 5">
            <a:extLst>
              <a:ext uri="{FF2B5EF4-FFF2-40B4-BE49-F238E27FC236}">
                <a16:creationId xmlns:a16="http://schemas.microsoft.com/office/drawing/2014/main" id="{AD7AA32D-4123-4D5D-B8C5-C5BE7EF2E657}"/>
              </a:ext>
            </a:extLst>
          </p:cNvPr>
          <p:cNvSpPr txBox="1">
            <a:spLocks noChangeArrowheads="1"/>
          </p:cNvSpPr>
          <p:nvPr/>
        </p:nvSpPr>
        <p:spPr bwMode="auto">
          <a:xfrm>
            <a:off x="2114550" y="2889250"/>
            <a:ext cx="6561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bg1"/>
                </a:solidFill>
                <a:latin typeface="华文中宋" panose="02010600040101010101" pitchFamily="2" charset="-122"/>
              </a:rPr>
              <a:t>    —— </a:t>
            </a:r>
            <a:r>
              <a:rPr lang="zh-CN" altLang="en-US" sz="2800">
                <a:solidFill>
                  <a:schemeClr val="bg1"/>
                </a:solidFill>
                <a:latin typeface="华文中宋" panose="02010600040101010101" pitchFamily="2" charset="-122"/>
                <a:sym typeface="Symbol" panose="05050102010706020507" pitchFamily="18" charset="2"/>
              </a:rPr>
              <a:t>夸大了波动性，抹煞了粒子性</a:t>
            </a:r>
          </a:p>
        </p:txBody>
      </p:sp>
      <p:sp>
        <p:nvSpPr>
          <p:cNvPr id="1353734" name="Text Box 6">
            <a:extLst>
              <a:ext uri="{FF2B5EF4-FFF2-40B4-BE49-F238E27FC236}">
                <a16:creationId xmlns:a16="http://schemas.microsoft.com/office/drawing/2014/main" id="{C8C8ADD5-CABA-486B-9895-422082767FAA}"/>
              </a:ext>
            </a:extLst>
          </p:cNvPr>
          <p:cNvSpPr txBox="1">
            <a:spLocks noChangeArrowheads="1"/>
          </p:cNvSpPr>
          <p:nvPr/>
        </p:nvSpPr>
        <p:spPr bwMode="auto">
          <a:xfrm>
            <a:off x="685800" y="1071563"/>
            <a:ext cx="2243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rgbClr val="00FFFF"/>
                </a:solidFill>
                <a:latin typeface="华文中宋" panose="02010600040101010101" pitchFamily="2" charset="-122"/>
              </a:rPr>
              <a:t>德布罗意：</a:t>
            </a:r>
          </a:p>
        </p:txBody>
      </p:sp>
      <p:sp>
        <p:nvSpPr>
          <p:cNvPr id="1353735" name="Text Box 7">
            <a:extLst>
              <a:ext uri="{FF2B5EF4-FFF2-40B4-BE49-F238E27FC236}">
                <a16:creationId xmlns:a16="http://schemas.microsoft.com/office/drawing/2014/main" id="{6A2A1ED2-F266-48F1-91BA-FE84072D7339}"/>
              </a:ext>
            </a:extLst>
          </p:cNvPr>
          <p:cNvSpPr txBox="1">
            <a:spLocks noChangeArrowheads="1"/>
          </p:cNvSpPr>
          <p:nvPr/>
        </p:nvSpPr>
        <p:spPr bwMode="auto">
          <a:xfrm>
            <a:off x="2527300" y="1090613"/>
            <a:ext cx="6545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latin typeface="华文中宋" panose="02010600040101010101" pitchFamily="2" charset="-122"/>
              </a:rPr>
              <a:t>物质波是引导粒子运动的</a:t>
            </a:r>
            <a:r>
              <a:rPr lang="zh-CN" altLang="en-US" sz="2800">
                <a:solidFill>
                  <a:srgbClr val="00FF00"/>
                </a:solidFill>
                <a:latin typeface="华文中宋" panose="02010600040101010101" pitchFamily="2" charset="-122"/>
              </a:rPr>
              <a:t>“导波”</a:t>
            </a:r>
            <a:endParaRPr lang="zh-CN" altLang="en-US" sz="2800">
              <a:latin typeface="华文中宋" panose="02010600040101010101" pitchFamily="2" charset="-122"/>
            </a:endParaRPr>
          </a:p>
        </p:txBody>
      </p:sp>
      <p:sp>
        <p:nvSpPr>
          <p:cNvPr id="1353736" name="Text Box 8">
            <a:extLst>
              <a:ext uri="{FF2B5EF4-FFF2-40B4-BE49-F238E27FC236}">
                <a16:creationId xmlns:a16="http://schemas.microsoft.com/office/drawing/2014/main" id="{2D102A80-838B-4CD2-8604-28225DB2A7F4}"/>
              </a:ext>
            </a:extLst>
          </p:cNvPr>
          <p:cNvSpPr txBox="1">
            <a:spLocks noChangeArrowheads="1"/>
          </p:cNvSpPr>
          <p:nvPr/>
        </p:nvSpPr>
        <p:spPr bwMode="auto">
          <a:xfrm>
            <a:off x="2533650" y="1662113"/>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en-US" altLang="zh-CN" sz="2800">
                <a:solidFill>
                  <a:schemeClr val="bg1"/>
                </a:solidFill>
                <a:latin typeface="华文中宋" panose="02010600040101010101" pitchFamily="2" charset="-122"/>
              </a:rPr>
              <a:t>—— </a:t>
            </a:r>
            <a:r>
              <a:rPr lang="zh-CN" altLang="en-US" sz="2800">
                <a:solidFill>
                  <a:schemeClr val="bg1"/>
                </a:solidFill>
                <a:latin typeface="华文中宋" panose="02010600040101010101" pitchFamily="2" charset="-122"/>
              </a:rPr>
              <a:t>本质是什么，不明确</a:t>
            </a:r>
          </a:p>
        </p:txBody>
      </p:sp>
      <p:sp>
        <p:nvSpPr>
          <p:cNvPr id="1353737" name="Rectangle 9">
            <a:extLst>
              <a:ext uri="{FF2B5EF4-FFF2-40B4-BE49-F238E27FC236}">
                <a16:creationId xmlns:a16="http://schemas.microsoft.com/office/drawing/2014/main" id="{54E173FC-9BAF-430A-BCD2-7C7D2C855CF7}"/>
              </a:ext>
            </a:extLst>
          </p:cNvPr>
          <p:cNvSpPr>
            <a:spLocks noChangeArrowheads="1"/>
          </p:cNvSpPr>
          <p:nvPr/>
        </p:nvSpPr>
        <p:spPr bwMode="auto">
          <a:xfrm>
            <a:off x="4897438" y="2301875"/>
            <a:ext cx="3995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chemeClr val="bg1"/>
                </a:solidFill>
                <a:latin typeface="华文中宋" panose="02010600040101010101" pitchFamily="2" charset="-122"/>
              </a:rPr>
              <a:t>电子是</a:t>
            </a:r>
            <a:r>
              <a:rPr lang="zh-CN" altLang="en-US" sz="2800">
                <a:solidFill>
                  <a:srgbClr val="00FF00"/>
                </a:solidFill>
                <a:latin typeface="华文中宋" panose="02010600040101010101" pitchFamily="2" charset="-122"/>
              </a:rPr>
              <a:t>“物质波包”</a:t>
            </a:r>
            <a:endParaRPr lang="zh-CN" altLang="en-US" sz="2800">
              <a:latin typeface="华文中宋" panose="02010600040101010101" pitchFamily="2" charset="-122"/>
            </a:endParaRPr>
          </a:p>
        </p:txBody>
      </p:sp>
      <p:sp>
        <p:nvSpPr>
          <p:cNvPr id="1353739" name="Text Box 11">
            <a:extLst>
              <a:ext uri="{FF2B5EF4-FFF2-40B4-BE49-F238E27FC236}">
                <a16:creationId xmlns:a16="http://schemas.microsoft.com/office/drawing/2014/main" id="{B5F9E993-8ED3-41EF-90E8-0AC0D8E66D49}"/>
              </a:ext>
            </a:extLst>
          </p:cNvPr>
          <p:cNvSpPr txBox="1">
            <a:spLocks noChangeArrowheads="1"/>
          </p:cNvSpPr>
          <p:nvPr/>
        </p:nvSpPr>
        <p:spPr bwMode="auto">
          <a:xfrm>
            <a:off x="363538" y="5429250"/>
            <a:ext cx="5984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Font typeface="Wingdings" panose="05000000000000000000" pitchFamily="2" charset="2"/>
              <a:buChar char="l"/>
            </a:pPr>
            <a:r>
              <a:rPr lang="en-US" altLang="zh-CN" sz="2800">
                <a:solidFill>
                  <a:schemeClr val="bg1"/>
                </a:solidFill>
                <a:latin typeface="华文中宋" panose="02010600040101010101" pitchFamily="2" charset="-122"/>
              </a:rPr>
              <a:t> </a:t>
            </a:r>
            <a:r>
              <a:rPr lang="zh-CN" altLang="en-US" sz="2800">
                <a:solidFill>
                  <a:schemeClr val="bg1"/>
                </a:solidFill>
                <a:latin typeface="华文中宋" panose="02010600040101010101" pitchFamily="2" charset="-122"/>
              </a:rPr>
              <a:t>波包总要扩散，</a:t>
            </a:r>
            <a:r>
              <a:rPr lang="zh-CN" altLang="en-US" sz="2800">
                <a:solidFill>
                  <a:schemeClr val="bg1"/>
                </a:solidFill>
                <a:latin typeface="华文中宋" panose="02010600040101010101" pitchFamily="2" charset="-122"/>
                <a:sym typeface="Symbol" panose="05050102010706020507" pitchFamily="18" charset="2"/>
              </a:rPr>
              <a:t>而电子是稳定的。</a:t>
            </a:r>
            <a:r>
              <a:rPr lang="zh-CN" altLang="en-US" sz="2800">
                <a:solidFill>
                  <a:schemeClr val="bg1"/>
                </a:solidFill>
                <a:latin typeface="华文中宋" panose="02010600040101010101" pitchFamily="2" charset="-122"/>
              </a:rPr>
              <a:t> </a:t>
            </a:r>
          </a:p>
        </p:txBody>
      </p:sp>
      <p:sp>
        <p:nvSpPr>
          <p:cNvPr id="1353740" name="Text Box 12">
            <a:extLst>
              <a:ext uri="{FF2B5EF4-FFF2-40B4-BE49-F238E27FC236}">
                <a16:creationId xmlns:a16="http://schemas.microsoft.com/office/drawing/2014/main" id="{D6A06AE1-CABB-4DA7-84FF-BAB8D12618DB}"/>
              </a:ext>
            </a:extLst>
          </p:cNvPr>
          <p:cNvSpPr txBox="1">
            <a:spLocks noChangeArrowheads="1"/>
          </p:cNvSpPr>
          <p:nvPr/>
        </p:nvSpPr>
        <p:spPr bwMode="auto">
          <a:xfrm>
            <a:off x="357188" y="3497263"/>
            <a:ext cx="8313737" cy="1860550"/>
          </a:xfrm>
          <a:prstGeom prst="rect">
            <a:avLst/>
          </a:prstGeom>
          <a:noFill/>
          <a:ln>
            <a:noFill/>
          </a:ln>
          <a:effectLst/>
        </p:spPr>
        <p:txBody>
          <a:bodyPr>
            <a:spAutoFit/>
          </a:bodyPr>
          <a:lstStyle>
            <a:lvl1pPr marL="446088" indent="-446088" eaLnBrk="0" hangingPunct="0">
              <a:defRPr sz="2400" b="1">
                <a:solidFill>
                  <a:schemeClr val="tx1"/>
                </a:solidFill>
                <a:latin typeface="Times New Roman" panose="02020603050405020304" pitchFamily="18" charset="0"/>
                <a:ea typeface="宋体" panose="02010600030101010101" pitchFamily="2" charset="-122"/>
              </a:defRPr>
            </a:lvl1pPr>
            <a:lvl2pPr eaLnBrk="0" hangingPunct="0">
              <a:defRPr sz="2400" b="1">
                <a:solidFill>
                  <a:schemeClr val="tx1"/>
                </a:solidFill>
                <a:latin typeface="Times New Roman" panose="02020603050405020304" pitchFamily="18" charset="0"/>
                <a:ea typeface="宋体" panose="02010600030101010101" pitchFamily="2" charset="-122"/>
              </a:defRPr>
            </a:lvl2pPr>
            <a:lvl3pPr eaLnBrk="0" hangingPunct="0">
              <a:defRPr sz="2400" b="1">
                <a:solidFill>
                  <a:schemeClr val="tx1"/>
                </a:solidFill>
                <a:latin typeface="Times New Roman" panose="02020603050405020304" pitchFamily="18" charset="0"/>
                <a:ea typeface="宋体" panose="02010600030101010101" pitchFamily="2" charset="-122"/>
              </a:defRPr>
            </a:lvl3pPr>
            <a:lvl4pPr eaLnBrk="0" hangingPunct="0">
              <a:defRPr sz="2400" b="1">
                <a:solidFill>
                  <a:schemeClr val="tx1"/>
                </a:solidFill>
                <a:latin typeface="Times New Roman" panose="02020603050405020304" pitchFamily="18" charset="0"/>
                <a:ea typeface="宋体" panose="02010600030101010101" pitchFamily="2" charset="-122"/>
              </a:defRPr>
            </a:lvl4pPr>
            <a:lvl5pPr eaLnBrk="0" hangingPunct="0">
              <a:defRPr sz="2400" b="1">
                <a:solidFill>
                  <a:schemeClr val="tx1"/>
                </a:solidFill>
                <a:latin typeface="Times New Roman" panose="02020603050405020304" pitchFamily="18" charset="0"/>
                <a:ea typeface="宋体" panose="02010600030101010101" pitchFamily="2" charset="-122"/>
              </a:defRPr>
            </a:lvl5pPr>
            <a:lvl6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6pPr>
            <a:lvl7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7pPr>
            <a:lvl8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8pPr>
            <a:lvl9pPr eaLnBrk="0" fontAlgn="base" hangingPunct="0">
              <a:spcBef>
                <a:spcPct val="0"/>
              </a:spcBef>
              <a:spcAft>
                <a:spcPct val="0"/>
              </a:spcAft>
              <a:defRPr sz="2400" b="1">
                <a:solidFill>
                  <a:schemeClr val="tx1"/>
                </a:solidFill>
                <a:latin typeface="Times New Roman" panose="02020603050405020304" pitchFamily="18" charset="0"/>
                <a:ea typeface="宋体" panose="02010600030101010101" pitchFamily="2" charset="-122"/>
              </a:defRPr>
            </a:lvl9pPr>
          </a:lstStyle>
          <a:p>
            <a:pPr algn="just">
              <a:spcBef>
                <a:spcPct val="50000"/>
              </a:spcBef>
              <a:buFont typeface="Wingdings" panose="05000000000000000000" pitchFamily="2" charset="2"/>
              <a:buChar char="l"/>
            </a:pPr>
            <a:r>
              <a:rPr lang="zh-CN" altLang="en-US" sz="2800" dirty="0">
                <a:solidFill>
                  <a:schemeClr val="hlink"/>
                </a:solidFill>
                <a:latin typeface="宋体" panose="02010600030101010101" pitchFamily="2" charset="-122"/>
              </a:rPr>
              <a:t>通过电子衍射可以在空间不同方向上观测到波包的一部分：如果波代表实体，那就意味着能观测到电子的一部分，这与显示电子具有整体性的实验结果矛盾。 </a:t>
            </a:r>
          </a:p>
        </p:txBody>
      </p:sp>
      <p:sp>
        <p:nvSpPr>
          <p:cNvPr id="43019" name="灯片编号占位符 1">
            <a:extLst>
              <a:ext uri="{FF2B5EF4-FFF2-40B4-BE49-F238E27FC236}">
                <a16:creationId xmlns:a16="http://schemas.microsoft.com/office/drawing/2014/main" id="{FCEC8559-18E1-4101-A5E9-4883FB7FF8C5}"/>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E14FC05-2F2B-4533-B7DD-E74B4D98E4F0}" type="slidenum">
              <a:rPr lang="en-US" altLang="zh-CN" b="0">
                <a:solidFill>
                  <a:srgbClr val="FF00FF"/>
                </a:solidFill>
              </a:rPr>
              <a:pPr/>
              <a:t>20</a:t>
            </a:fld>
            <a:r>
              <a:rPr lang="en-US" altLang="zh-CN" b="0">
                <a:solidFill>
                  <a:srgbClr val="FF00FF"/>
                </a:solidFill>
              </a:rPr>
              <a:t>/29</a:t>
            </a:r>
          </a:p>
        </p:txBody>
      </p:sp>
      <p:pic>
        <p:nvPicPr>
          <p:cNvPr id="62479" name="Picture 15" descr="http://pic.rmb.bdstatic.com/73d3c6d4a3a373f396eadbfedeaccfed.jpeg">
            <a:extLst>
              <a:ext uri="{FF2B5EF4-FFF2-40B4-BE49-F238E27FC236}">
                <a16:creationId xmlns:a16="http://schemas.microsoft.com/office/drawing/2014/main" id="{57EB695D-1A71-4C44-9A0A-152639BAD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625" y="5000625"/>
            <a:ext cx="2306638"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53730"/>
                                        </p:tgtEl>
                                        <p:attrNameLst>
                                          <p:attrName>style.visibility</p:attrName>
                                        </p:attrNameLst>
                                      </p:cBhvr>
                                      <p:to>
                                        <p:strVal val="visible"/>
                                      </p:to>
                                    </p:set>
                                    <p:animEffect transition="in" filter="wipe(left)">
                                      <p:cBhvr>
                                        <p:cTn id="7" dur="500"/>
                                        <p:tgtEl>
                                          <p:spTgt spid="135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3734"/>
                                        </p:tgtEl>
                                        <p:attrNameLst>
                                          <p:attrName>style.visibility</p:attrName>
                                        </p:attrNameLst>
                                      </p:cBhvr>
                                      <p:to>
                                        <p:strVal val="visible"/>
                                      </p:to>
                                    </p:set>
                                    <p:animEffect transition="in" filter="wipe(left)">
                                      <p:cBhvr>
                                        <p:cTn id="12" dur="500"/>
                                        <p:tgtEl>
                                          <p:spTgt spid="1353734"/>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53735"/>
                                        </p:tgtEl>
                                        <p:attrNameLst>
                                          <p:attrName>style.visibility</p:attrName>
                                        </p:attrNameLst>
                                      </p:cBhvr>
                                      <p:to>
                                        <p:strVal val="visible"/>
                                      </p:to>
                                    </p:set>
                                    <p:animEffect transition="in" filter="wipe(left)">
                                      <p:cBhvr>
                                        <p:cTn id="16" dur="500"/>
                                        <p:tgtEl>
                                          <p:spTgt spid="1353735"/>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353736"/>
                                        </p:tgtEl>
                                        <p:attrNameLst>
                                          <p:attrName>style.visibility</p:attrName>
                                        </p:attrNameLst>
                                      </p:cBhvr>
                                      <p:to>
                                        <p:strVal val="visible"/>
                                      </p:to>
                                    </p:set>
                                    <p:animEffect transition="in" filter="wipe(left)">
                                      <p:cBhvr>
                                        <p:cTn id="20" dur="500"/>
                                        <p:tgtEl>
                                          <p:spTgt spid="135373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53731"/>
                                        </p:tgtEl>
                                        <p:attrNameLst>
                                          <p:attrName>style.visibility</p:attrName>
                                        </p:attrNameLst>
                                      </p:cBhvr>
                                      <p:to>
                                        <p:strVal val="visible"/>
                                      </p:to>
                                    </p:set>
                                    <p:animEffect transition="in" filter="wipe(left)">
                                      <p:cBhvr>
                                        <p:cTn id="25" dur="500"/>
                                        <p:tgtEl>
                                          <p:spTgt spid="1353731"/>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353732"/>
                                        </p:tgtEl>
                                        <p:attrNameLst>
                                          <p:attrName>style.visibility</p:attrName>
                                        </p:attrNameLst>
                                      </p:cBhvr>
                                      <p:to>
                                        <p:strVal val="visible"/>
                                      </p:to>
                                    </p:set>
                                    <p:animEffect transition="in" filter="wipe(left)">
                                      <p:cBhvr>
                                        <p:cTn id="29" dur="500"/>
                                        <p:tgtEl>
                                          <p:spTgt spid="1353732"/>
                                        </p:tgtEl>
                                      </p:cBhvr>
                                    </p:animEffect>
                                  </p:childTnLst>
                                </p:cTn>
                              </p:par>
                            </p:childTnLst>
                          </p:cTn>
                        </p:par>
                        <p:par>
                          <p:cTn id="30" fill="hold" nodeType="afterGroup">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53737"/>
                                        </p:tgtEl>
                                        <p:attrNameLst>
                                          <p:attrName>style.visibility</p:attrName>
                                        </p:attrNameLst>
                                      </p:cBhvr>
                                      <p:to>
                                        <p:strVal val="visible"/>
                                      </p:to>
                                    </p:set>
                                    <p:animEffect transition="in" filter="wipe(left)">
                                      <p:cBhvr>
                                        <p:cTn id="33" dur="500"/>
                                        <p:tgtEl>
                                          <p:spTgt spid="1353737"/>
                                        </p:tgtEl>
                                      </p:cBhvr>
                                    </p:animEffect>
                                  </p:childTnLst>
                                </p:cTn>
                              </p:par>
                            </p:childTnLst>
                          </p:cTn>
                        </p:par>
                        <p:par>
                          <p:cTn id="34" fill="hold" nodeType="afterGroup">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353733"/>
                                        </p:tgtEl>
                                        <p:attrNameLst>
                                          <p:attrName>style.visibility</p:attrName>
                                        </p:attrNameLst>
                                      </p:cBhvr>
                                      <p:to>
                                        <p:strVal val="visible"/>
                                      </p:to>
                                    </p:set>
                                    <p:animEffect transition="in" filter="wipe(left)">
                                      <p:cBhvr>
                                        <p:cTn id="37" dur="500"/>
                                        <p:tgtEl>
                                          <p:spTgt spid="1353733"/>
                                        </p:tgtEl>
                                      </p:cBhvr>
                                    </p:animEffect>
                                  </p:childTnLst>
                                </p:cTn>
                              </p:par>
                            </p:childTnLst>
                          </p:cTn>
                        </p:par>
                        <p:par>
                          <p:cTn id="38" fill="hold" nodeType="withGroup">
                            <p:stCondLst>
                              <p:cond delay="2000"/>
                            </p:stCondLst>
                            <p:childTnLst>
                              <p:par>
                                <p:cTn id="39" presetID="9" presetClass="entr" presetSubtype="0" fill="hold" nodeType="afterEffect">
                                  <p:stCondLst>
                                    <p:cond delay="0"/>
                                  </p:stCondLst>
                                  <p:childTnLst>
                                    <p:set>
                                      <p:cBhvr>
                                        <p:cTn id="40" dur="1" fill="hold">
                                          <p:stCondLst>
                                            <p:cond delay="0"/>
                                          </p:stCondLst>
                                        </p:cTn>
                                        <p:tgtEl>
                                          <p:spTgt spid="62479"/>
                                        </p:tgtEl>
                                        <p:attrNameLst>
                                          <p:attrName>style.visibility</p:attrName>
                                        </p:attrNameLst>
                                      </p:cBhvr>
                                      <p:to>
                                        <p:strVal val="visible"/>
                                      </p:to>
                                    </p:set>
                                    <p:animEffect transition="in" filter="dissolve">
                                      <p:cBhvr>
                                        <p:cTn id="41" dur="500"/>
                                        <p:tgtEl>
                                          <p:spTgt spid="6247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53740"/>
                                        </p:tgtEl>
                                        <p:attrNameLst>
                                          <p:attrName>style.visibility</p:attrName>
                                        </p:attrNameLst>
                                      </p:cBhvr>
                                      <p:to>
                                        <p:strVal val="visible"/>
                                      </p:to>
                                    </p:set>
                                    <p:animEffect transition="in" filter="dissolve">
                                      <p:cBhvr>
                                        <p:cTn id="46" dur="500"/>
                                        <p:tgtEl>
                                          <p:spTgt spid="135374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353739"/>
                                        </p:tgtEl>
                                        <p:attrNameLst>
                                          <p:attrName>style.visibility</p:attrName>
                                        </p:attrNameLst>
                                      </p:cBhvr>
                                      <p:to>
                                        <p:strVal val="visible"/>
                                      </p:to>
                                    </p:set>
                                    <p:animEffect transition="in" filter="dissolve">
                                      <p:cBhvr>
                                        <p:cTn id="51" dur="500"/>
                                        <p:tgtEl>
                                          <p:spTgt spid="1353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3730" grpId="0"/>
      <p:bldP spid="1353731" grpId="0"/>
      <p:bldP spid="1353732" grpId="0"/>
      <p:bldP spid="1353733" grpId="0"/>
      <p:bldP spid="1353734" grpId="0"/>
      <p:bldP spid="1353735" grpId="0"/>
      <p:bldP spid="1353736" grpId="0"/>
      <p:bldP spid="1353737" grpId="0"/>
      <p:bldP spid="1353739" grpId="0"/>
      <p:bldP spid="13537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Text Box 2">
            <a:extLst>
              <a:ext uri="{FF2B5EF4-FFF2-40B4-BE49-F238E27FC236}">
                <a16:creationId xmlns:a16="http://schemas.microsoft.com/office/drawing/2014/main" id="{C4B5401F-4D59-4C5B-92B7-2D63A3A05246}"/>
              </a:ext>
            </a:extLst>
          </p:cNvPr>
          <p:cNvSpPr txBox="1">
            <a:spLocks noChangeArrowheads="1"/>
          </p:cNvSpPr>
          <p:nvPr/>
        </p:nvSpPr>
        <p:spPr bwMode="auto">
          <a:xfrm>
            <a:off x="3508375" y="5815013"/>
            <a:ext cx="22860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rgbClr val="00FFFF"/>
                </a:solidFill>
              </a:rPr>
              <a:t>电子数 </a:t>
            </a:r>
            <a:r>
              <a:rPr lang="en-US" altLang="zh-CN">
                <a:solidFill>
                  <a:srgbClr val="00FFFF"/>
                </a:solidFill>
              </a:rPr>
              <a:t>N=7</a:t>
            </a:r>
          </a:p>
        </p:txBody>
      </p:sp>
      <p:sp>
        <p:nvSpPr>
          <p:cNvPr id="1354755" name="Text Box 3">
            <a:extLst>
              <a:ext uri="{FF2B5EF4-FFF2-40B4-BE49-F238E27FC236}">
                <a16:creationId xmlns:a16="http://schemas.microsoft.com/office/drawing/2014/main" id="{A3852F5F-738E-44F6-8F15-04BC58DE0A02}"/>
              </a:ext>
            </a:extLst>
          </p:cNvPr>
          <p:cNvSpPr txBox="1">
            <a:spLocks noChangeArrowheads="1"/>
          </p:cNvSpPr>
          <p:nvPr/>
        </p:nvSpPr>
        <p:spPr bwMode="auto">
          <a:xfrm>
            <a:off x="520700" y="330200"/>
            <a:ext cx="3135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rgbClr val="00FFFF"/>
                </a:solidFill>
                <a:latin typeface="华文中宋" panose="02010600040101010101" pitchFamily="2" charset="-122"/>
                <a:sym typeface="Symbol" panose="05050102010706020507" pitchFamily="18" charset="2"/>
              </a:rPr>
              <a:t>另一种理解：</a:t>
            </a:r>
            <a:endParaRPr lang="zh-CN" altLang="en-US" sz="2800">
              <a:solidFill>
                <a:srgbClr val="00FFFF"/>
              </a:solidFill>
              <a:latin typeface="华文中宋" panose="02010600040101010101" pitchFamily="2" charset="-122"/>
            </a:endParaRPr>
          </a:p>
        </p:txBody>
      </p:sp>
      <p:sp>
        <p:nvSpPr>
          <p:cNvPr id="1354756" name="Text Box 4">
            <a:extLst>
              <a:ext uri="{FF2B5EF4-FFF2-40B4-BE49-F238E27FC236}">
                <a16:creationId xmlns:a16="http://schemas.microsoft.com/office/drawing/2014/main" id="{F9D14C0D-391C-4D0B-8353-BCBAC8188F88}"/>
              </a:ext>
            </a:extLst>
          </p:cNvPr>
          <p:cNvSpPr txBox="1">
            <a:spLocks noChangeArrowheads="1"/>
          </p:cNvSpPr>
          <p:nvPr/>
        </p:nvSpPr>
        <p:spPr bwMode="auto">
          <a:xfrm>
            <a:off x="2940050" y="330200"/>
            <a:ext cx="3602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latin typeface="华文中宋" panose="02010600040101010101" pitchFamily="2" charset="-122"/>
              </a:rPr>
              <a:t>粒子是基本的，</a:t>
            </a:r>
          </a:p>
        </p:txBody>
      </p:sp>
      <p:sp>
        <p:nvSpPr>
          <p:cNvPr id="1354757" name="Rectangle 5">
            <a:extLst>
              <a:ext uri="{FF2B5EF4-FFF2-40B4-BE49-F238E27FC236}">
                <a16:creationId xmlns:a16="http://schemas.microsoft.com/office/drawing/2014/main" id="{534FAE35-D5F6-4B06-901F-4A36922677BA}"/>
              </a:ext>
            </a:extLst>
          </p:cNvPr>
          <p:cNvSpPr>
            <a:spLocks noChangeArrowheads="1"/>
          </p:cNvSpPr>
          <p:nvPr/>
        </p:nvSpPr>
        <p:spPr bwMode="auto">
          <a:xfrm>
            <a:off x="2847975" y="939800"/>
            <a:ext cx="6188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2800">
                <a:solidFill>
                  <a:schemeClr val="bg1"/>
                </a:solidFill>
                <a:latin typeface="华文中宋" panose="02010600040101010101" pitchFamily="2" charset="-122"/>
                <a:sym typeface="Symbol" panose="05050102010706020507" pitchFamily="18" charset="2"/>
              </a:rPr>
              <a:t> </a:t>
            </a:r>
            <a:r>
              <a:rPr lang="zh-CN" altLang="en-US" sz="2800">
                <a:solidFill>
                  <a:schemeClr val="bg1"/>
                </a:solidFill>
                <a:latin typeface="华文中宋" panose="02010600040101010101" pitchFamily="2" charset="-122"/>
              </a:rPr>
              <a:t>是大量电子相互作用形成的。</a:t>
            </a:r>
          </a:p>
        </p:txBody>
      </p:sp>
      <p:sp>
        <p:nvSpPr>
          <p:cNvPr id="1354758" name="Text Box 6">
            <a:extLst>
              <a:ext uri="{FF2B5EF4-FFF2-40B4-BE49-F238E27FC236}">
                <a16:creationId xmlns:a16="http://schemas.microsoft.com/office/drawing/2014/main" id="{553D0F85-6EB1-44B0-A4A9-70BA88697241}"/>
              </a:ext>
            </a:extLst>
          </p:cNvPr>
          <p:cNvSpPr txBox="1">
            <a:spLocks noChangeArrowheads="1"/>
          </p:cNvSpPr>
          <p:nvPr/>
        </p:nvSpPr>
        <p:spPr bwMode="auto">
          <a:xfrm>
            <a:off x="5429250" y="355600"/>
            <a:ext cx="3276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800">
                <a:solidFill>
                  <a:schemeClr val="bg1"/>
                </a:solidFill>
                <a:latin typeface="华文中宋" panose="02010600040101010101" pitchFamily="2" charset="-122"/>
              </a:rPr>
              <a:t>电子的物质波</a:t>
            </a:r>
          </a:p>
        </p:txBody>
      </p:sp>
      <p:sp>
        <p:nvSpPr>
          <p:cNvPr id="1354759" name="Text Box 7">
            <a:extLst>
              <a:ext uri="{FF2B5EF4-FFF2-40B4-BE49-F238E27FC236}">
                <a16:creationId xmlns:a16="http://schemas.microsoft.com/office/drawing/2014/main" id="{3AC1454A-C5EA-4B7D-A602-530B9A3B4EB7}"/>
              </a:ext>
            </a:extLst>
          </p:cNvPr>
          <p:cNvSpPr txBox="1">
            <a:spLocks noChangeArrowheads="1"/>
          </p:cNvSpPr>
          <p:nvPr/>
        </p:nvSpPr>
        <p:spPr bwMode="auto">
          <a:xfrm>
            <a:off x="357188" y="1498600"/>
            <a:ext cx="8474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en-US" altLang="zh-CN">
                <a:solidFill>
                  <a:schemeClr val="bg1"/>
                </a:solidFill>
                <a:latin typeface="华文中宋" panose="02010600040101010101" pitchFamily="2" charset="-122"/>
              </a:rPr>
              <a:t>      </a:t>
            </a:r>
            <a:r>
              <a:rPr lang="zh-CN" altLang="en-US">
                <a:solidFill>
                  <a:schemeClr val="bg1"/>
                </a:solidFill>
                <a:latin typeface="华文中宋" panose="02010600040101010101" pitchFamily="2" charset="-122"/>
              </a:rPr>
              <a:t>为防止电子间发生作用，让电子一个一个地入射，发现时间足够长后的干涉图样和大量电子同时入射时完全相同。</a:t>
            </a:r>
          </a:p>
        </p:txBody>
      </p:sp>
      <p:sp>
        <p:nvSpPr>
          <p:cNvPr id="1354760" name="Rectangle 8">
            <a:extLst>
              <a:ext uri="{FF2B5EF4-FFF2-40B4-BE49-F238E27FC236}">
                <a16:creationId xmlns:a16="http://schemas.microsoft.com/office/drawing/2014/main" id="{40C98BA8-F4A1-45CC-A030-30A9C4E701EF}"/>
              </a:ext>
            </a:extLst>
          </p:cNvPr>
          <p:cNvSpPr>
            <a:spLocks noChangeArrowheads="1"/>
          </p:cNvSpPr>
          <p:nvPr/>
        </p:nvSpPr>
        <p:spPr bwMode="auto">
          <a:xfrm>
            <a:off x="1108075" y="2474913"/>
            <a:ext cx="6697663" cy="3197225"/>
          </a:xfrm>
          <a:prstGeom prst="rect">
            <a:avLst/>
          </a:prstGeom>
          <a:solidFill>
            <a:srgbClr val="4D4D4D"/>
          </a:solidFill>
          <a:ln w="9525">
            <a:solidFill>
              <a:schemeClr val="tx1"/>
            </a:solidFill>
            <a:miter lim="800000"/>
            <a:headEnd/>
            <a:tailEnd/>
          </a:ln>
        </p:spPr>
        <p:txBody>
          <a:bodyPr wrap="none" anchor="ctr"/>
          <a:lstStyle/>
          <a:p>
            <a:endParaRPr lang="zh-CN" altLang="en-US"/>
          </a:p>
        </p:txBody>
      </p:sp>
      <p:pic>
        <p:nvPicPr>
          <p:cNvPr id="1354761" name="Picture 9" descr="未标题-1 副本">
            <a:extLst>
              <a:ext uri="{FF2B5EF4-FFF2-40B4-BE49-F238E27FC236}">
                <a16:creationId xmlns:a16="http://schemas.microsoft.com/office/drawing/2014/main" id="{1AC1E4EE-8292-419C-B361-753E22BD7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45" b="3271"/>
          <a:stretch>
            <a:fillRect/>
          </a:stretch>
        </p:blipFill>
        <p:spPr bwMode="auto">
          <a:xfrm>
            <a:off x="1116013" y="2562225"/>
            <a:ext cx="6697662"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4762" name="Picture 10" descr="电子干涉5">
            <a:extLst>
              <a:ext uri="{FF2B5EF4-FFF2-40B4-BE49-F238E27FC236}">
                <a16:creationId xmlns:a16="http://schemas.microsoft.com/office/drawing/2014/main" id="{86F817FB-8997-420E-B5F3-400375A2E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142"/>
          <a:stretch>
            <a:fillRect/>
          </a:stretch>
        </p:blipFill>
        <p:spPr bwMode="auto">
          <a:xfrm>
            <a:off x="1116013" y="2419350"/>
            <a:ext cx="6696075"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4763" name="Picture 11" descr="电子干涉3">
            <a:extLst>
              <a:ext uri="{FF2B5EF4-FFF2-40B4-BE49-F238E27FC236}">
                <a16:creationId xmlns:a16="http://schemas.microsoft.com/office/drawing/2014/main" id="{44CD9A74-6604-40B1-A7CB-28F1EB9076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350"/>
          <a:stretch>
            <a:fillRect/>
          </a:stretch>
        </p:blipFill>
        <p:spPr bwMode="auto">
          <a:xfrm>
            <a:off x="1116013" y="2419350"/>
            <a:ext cx="6754812"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4764" name="Picture 12" descr="电子干涉4">
            <a:extLst>
              <a:ext uri="{FF2B5EF4-FFF2-40B4-BE49-F238E27FC236}">
                <a16:creationId xmlns:a16="http://schemas.microsoft.com/office/drawing/2014/main" id="{CD7C19C1-1AED-41C7-9D87-E6D9F5188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4459"/>
          <a:stretch>
            <a:fillRect/>
          </a:stretch>
        </p:blipFill>
        <p:spPr bwMode="auto">
          <a:xfrm>
            <a:off x="1116013" y="2408238"/>
            <a:ext cx="6757987"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4765" name="Picture 13" descr="电子干涉5">
            <a:extLst>
              <a:ext uri="{FF2B5EF4-FFF2-40B4-BE49-F238E27FC236}">
                <a16:creationId xmlns:a16="http://schemas.microsoft.com/office/drawing/2014/main" id="{C7E65AE5-D9ED-4347-A32D-34809420FB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2374900"/>
            <a:ext cx="6769100" cy="331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4766" name="Text Box 14">
            <a:extLst>
              <a:ext uri="{FF2B5EF4-FFF2-40B4-BE49-F238E27FC236}">
                <a16:creationId xmlns:a16="http://schemas.microsoft.com/office/drawing/2014/main" id="{F59DC8F5-E703-4D3F-97AF-5CE88209390F}"/>
              </a:ext>
            </a:extLst>
          </p:cNvPr>
          <p:cNvSpPr txBox="1">
            <a:spLocks noChangeArrowheads="1"/>
          </p:cNvSpPr>
          <p:nvPr/>
        </p:nvSpPr>
        <p:spPr bwMode="auto">
          <a:xfrm>
            <a:off x="3355975" y="5805488"/>
            <a:ext cx="25908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rgbClr val="00FFFF"/>
                </a:solidFill>
              </a:rPr>
              <a:t>电子数 </a:t>
            </a:r>
            <a:r>
              <a:rPr lang="en-US" altLang="zh-CN">
                <a:solidFill>
                  <a:srgbClr val="00FFFF"/>
                </a:solidFill>
              </a:rPr>
              <a:t>N=100</a:t>
            </a:r>
          </a:p>
        </p:txBody>
      </p:sp>
      <p:sp>
        <p:nvSpPr>
          <p:cNvPr id="1354767" name="Text Box 15">
            <a:extLst>
              <a:ext uri="{FF2B5EF4-FFF2-40B4-BE49-F238E27FC236}">
                <a16:creationId xmlns:a16="http://schemas.microsoft.com/office/drawing/2014/main" id="{8C3B31FB-41B4-4B77-93BC-7FE57732C2FD}"/>
              </a:ext>
            </a:extLst>
          </p:cNvPr>
          <p:cNvSpPr txBox="1">
            <a:spLocks noChangeArrowheads="1"/>
          </p:cNvSpPr>
          <p:nvPr/>
        </p:nvSpPr>
        <p:spPr bwMode="auto">
          <a:xfrm>
            <a:off x="3355975" y="5815013"/>
            <a:ext cx="2590800" cy="4572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rgbClr val="00FFFF"/>
                </a:solidFill>
              </a:rPr>
              <a:t>电子数 </a:t>
            </a:r>
            <a:r>
              <a:rPr lang="en-US" altLang="zh-CN">
                <a:solidFill>
                  <a:srgbClr val="00FFFF"/>
                </a:solidFill>
              </a:rPr>
              <a:t>N=3000</a:t>
            </a:r>
          </a:p>
        </p:txBody>
      </p:sp>
      <p:sp>
        <p:nvSpPr>
          <p:cNvPr id="1354768" name="Text Box 16">
            <a:extLst>
              <a:ext uri="{FF2B5EF4-FFF2-40B4-BE49-F238E27FC236}">
                <a16:creationId xmlns:a16="http://schemas.microsoft.com/office/drawing/2014/main" id="{11FD81CD-7856-404B-BC40-B3B99ED9CC7C}"/>
              </a:ext>
            </a:extLst>
          </p:cNvPr>
          <p:cNvSpPr txBox="1">
            <a:spLocks noChangeArrowheads="1"/>
          </p:cNvSpPr>
          <p:nvPr/>
        </p:nvSpPr>
        <p:spPr bwMode="auto">
          <a:xfrm>
            <a:off x="3203575" y="5803900"/>
            <a:ext cx="2895600" cy="457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rgbClr val="00FFFF"/>
                </a:solidFill>
              </a:rPr>
              <a:t>电子数 </a:t>
            </a:r>
            <a:r>
              <a:rPr lang="en-US" altLang="zh-CN">
                <a:solidFill>
                  <a:srgbClr val="00FFFF"/>
                </a:solidFill>
              </a:rPr>
              <a:t>N=20000</a:t>
            </a:r>
          </a:p>
        </p:txBody>
      </p:sp>
      <p:sp>
        <p:nvSpPr>
          <p:cNvPr id="1354769" name="Rectangle 17">
            <a:extLst>
              <a:ext uri="{FF2B5EF4-FFF2-40B4-BE49-F238E27FC236}">
                <a16:creationId xmlns:a16="http://schemas.microsoft.com/office/drawing/2014/main" id="{13E20EC8-1F85-4D1E-841F-EC6722392928}"/>
              </a:ext>
            </a:extLst>
          </p:cNvPr>
          <p:cNvSpPr>
            <a:spLocks noChangeArrowheads="1"/>
          </p:cNvSpPr>
          <p:nvPr/>
        </p:nvSpPr>
        <p:spPr bwMode="auto">
          <a:xfrm>
            <a:off x="2051050" y="2638425"/>
            <a:ext cx="685800" cy="289560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4770" name="Rectangle 18">
            <a:extLst>
              <a:ext uri="{FF2B5EF4-FFF2-40B4-BE49-F238E27FC236}">
                <a16:creationId xmlns:a16="http://schemas.microsoft.com/office/drawing/2014/main" id="{9FA18A28-F0B4-4986-84AC-9CB26312C61A}"/>
              </a:ext>
            </a:extLst>
          </p:cNvPr>
          <p:cNvSpPr>
            <a:spLocks noChangeArrowheads="1"/>
          </p:cNvSpPr>
          <p:nvPr/>
        </p:nvSpPr>
        <p:spPr bwMode="auto">
          <a:xfrm>
            <a:off x="6011863" y="2638425"/>
            <a:ext cx="685800" cy="2895600"/>
          </a:xfrm>
          <a:prstGeom prst="rect">
            <a:avLst/>
          </a:prstGeom>
          <a:noFill/>
          <a:ln w="381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4771" name="AutoShape 19">
            <a:extLst>
              <a:ext uri="{FF2B5EF4-FFF2-40B4-BE49-F238E27FC236}">
                <a16:creationId xmlns:a16="http://schemas.microsoft.com/office/drawing/2014/main" id="{73425985-7145-4FFF-9789-D71C417C0AA1}"/>
              </a:ext>
            </a:extLst>
          </p:cNvPr>
          <p:cNvSpPr>
            <a:spLocks noChangeArrowheads="1"/>
          </p:cNvSpPr>
          <p:nvPr/>
        </p:nvSpPr>
        <p:spPr bwMode="auto">
          <a:xfrm>
            <a:off x="900113" y="5803900"/>
            <a:ext cx="1871662" cy="431800"/>
          </a:xfrm>
          <a:prstGeom prst="wedgeRectCallout">
            <a:avLst>
              <a:gd name="adj1" fmla="val 27014"/>
              <a:gd name="adj2" fmla="val -96787"/>
            </a:avLst>
          </a:prstGeom>
          <a:noFill/>
          <a:ln w="25400">
            <a:solidFill>
              <a:srgbClr val="FF99FF"/>
            </a:solidFill>
            <a:miter lim="800000"/>
          </a:ln>
          <a:effectLst/>
        </p:spPr>
        <p:txBody>
          <a:bodyPr/>
          <a:lstStyle/>
          <a:p>
            <a:pPr algn="ctr" eaLnBrk="0" hangingPunct="0"/>
            <a:r>
              <a:rPr lang="zh-CN" altLang="en-US">
                <a:solidFill>
                  <a:srgbClr val="FF99FF"/>
                </a:solidFill>
                <a:latin typeface="宋体" panose="02010600030101010101" pitchFamily="2" charset="-122"/>
              </a:rPr>
              <a:t>电子数少</a:t>
            </a:r>
          </a:p>
        </p:txBody>
      </p:sp>
      <p:sp>
        <p:nvSpPr>
          <p:cNvPr id="1354772" name="AutoShape 20">
            <a:extLst>
              <a:ext uri="{FF2B5EF4-FFF2-40B4-BE49-F238E27FC236}">
                <a16:creationId xmlns:a16="http://schemas.microsoft.com/office/drawing/2014/main" id="{0EF9E400-5E12-4B96-9C2B-59355AC769B3}"/>
              </a:ext>
            </a:extLst>
          </p:cNvPr>
          <p:cNvSpPr>
            <a:spLocks noChangeArrowheads="1"/>
          </p:cNvSpPr>
          <p:nvPr/>
        </p:nvSpPr>
        <p:spPr bwMode="auto">
          <a:xfrm>
            <a:off x="6553200" y="5803900"/>
            <a:ext cx="1835150" cy="482600"/>
          </a:xfrm>
          <a:prstGeom prst="wedgeRectCallout">
            <a:avLst>
              <a:gd name="adj1" fmla="val -54583"/>
              <a:gd name="adj2" fmla="val -98713"/>
            </a:avLst>
          </a:prstGeom>
          <a:noFill/>
          <a:ln w="25400">
            <a:solidFill>
              <a:srgbClr val="FF99FF"/>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zh-CN" altLang="en-US">
                <a:solidFill>
                  <a:srgbClr val="FF99FF"/>
                </a:solidFill>
                <a:latin typeface="华文中宋" panose="02010600040101010101" pitchFamily="2" charset="-122"/>
              </a:rPr>
              <a:t>电子数多</a:t>
            </a:r>
          </a:p>
        </p:txBody>
      </p:sp>
      <p:sp>
        <p:nvSpPr>
          <p:cNvPr id="1354773" name="Rectangle 21">
            <a:extLst>
              <a:ext uri="{FF2B5EF4-FFF2-40B4-BE49-F238E27FC236}">
                <a16:creationId xmlns:a16="http://schemas.microsoft.com/office/drawing/2014/main" id="{6EF067DC-2421-426A-A281-FF014EF0ABA0}"/>
              </a:ext>
            </a:extLst>
          </p:cNvPr>
          <p:cNvSpPr>
            <a:spLocks noChangeArrowheads="1"/>
          </p:cNvSpPr>
          <p:nvPr/>
        </p:nvSpPr>
        <p:spPr bwMode="auto">
          <a:xfrm>
            <a:off x="8047038" y="2716213"/>
            <a:ext cx="574675"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05000"/>
              </a:lnSpc>
            </a:pPr>
            <a:r>
              <a:rPr lang="zh-CN" altLang="en-US" sz="2000">
                <a:solidFill>
                  <a:schemeClr val="bg1"/>
                </a:solidFill>
              </a:rPr>
              <a:t>电子双缝干涉图样</a:t>
            </a:r>
          </a:p>
        </p:txBody>
      </p:sp>
      <p:sp>
        <p:nvSpPr>
          <p:cNvPr id="1354774" name="Text Box 22">
            <a:extLst>
              <a:ext uri="{FF2B5EF4-FFF2-40B4-BE49-F238E27FC236}">
                <a16:creationId xmlns:a16="http://schemas.microsoft.com/office/drawing/2014/main" id="{303D07EA-0F1E-4BA7-82BA-7DAB9CB45202}"/>
              </a:ext>
            </a:extLst>
          </p:cNvPr>
          <p:cNvSpPr txBox="1">
            <a:spLocks noChangeArrowheads="1"/>
          </p:cNvSpPr>
          <p:nvPr/>
        </p:nvSpPr>
        <p:spPr bwMode="auto">
          <a:xfrm>
            <a:off x="3203575" y="5805488"/>
            <a:ext cx="2895600" cy="4572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rgbClr val="00FFFF"/>
                </a:solidFill>
              </a:rPr>
              <a:t>电子数 </a:t>
            </a:r>
            <a:r>
              <a:rPr lang="en-US" altLang="zh-CN">
                <a:solidFill>
                  <a:srgbClr val="00FFFF"/>
                </a:solidFill>
              </a:rPr>
              <a:t>N=70000</a:t>
            </a:r>
          </a:p>
        </p:txBody>
      </p:sp>
      <p:sp>
        <p:nvSpPr>
          <p:cNvPr id="45078" name="灯片编号占位符 1">
            <a:extLst>
              <a:ext uri="{FF2B5EF4-FFF2-40B4-BE49-F238E27FC236}">
                <a16:creationId xmlns:a16="http://schemas.microsoft.com/office/drawing/2014/main" id="{7EA4B7BA-D20A-43E4-B9E4-2934336ED715}"/>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0679B28-7866-45F9-B3F1-67057523A66B}" type="slidenum">
              <a:rPr lang="en-US" altLang="zh-CN" b="0">
                <a:solidFill>
                  <a:srgbClr val="FF00FF"/>
                </a:solidFill>
              </a:rPr>
              <a:pPr/>
              <a:t>21</a:t>
            </a:fld>
            <a:r>
              <a:rPr lang="en-US" altLang="zh-CN" b="0">
                <a:solidFill>
                  <a:srgbClr val="FF00FF"/>
                </a:solidFill>
              </a:rPr>
              <a:t>/29</a:t>
            </a:r>
          </a:p>
        </p:txBody>
      </p:sp>
      <p:sp>
        <p:nvSpPr>
          <p:cNvPr id="24" name="AutoShape 77">
            <a:hlinkClick r:id="rId7" action="ppaction://hlinkfile" highlightClick="1"/>
            <a:extLst>
              <a:ext uri="{FF2B5EF4-FFF2-40B4-BE49-F238E27FC236}">
                <a16:creationId xmlns:a16="http://schemas.microsoft.com/office/drawing/2014/main" id="{19CA393F-36F1-4A25-BD71-AAB0EBD117B4}"/>
              </a:ext>
            </a:extLst>
          </p:cNvPr>
          <p:cNvSpPr>
            <a:spLocks noChangeArrowheads="1"/>
          </p:cNvSpPr>
          <p:nvPr/>
        </p:nvSpPr>
        <p:spPr bwMode="auto">
          <a:xfrm>
            <a:off x="8072438" y="785813"/>
            <a:ext cx="431800" cy="288925"/>
          </a:xfrm>
          <a:prstGeom prst="actionButtonForwardNex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bg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54755"/>
                                        </p:tgtEl>
                                        <p:attrNameLst>
                                          <p:attrName>style.visibility</p:attrName>
                                        </p:attrNameLst>
                                      </p:cBhvr>
                                      <p:to>
                                        <p:strVal val="visible"/>
                                      </p:to>
                                    </p:set>
                                    <p:animEffect transition="in" filter="wipe(left)">
                                      <p:cBhvr>
                                        <p:cTn id="7" dur="500"/>
                                        <p:tgtEl>
                                          <p:spTgt spid="1354755"/>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54756"/>
                                        </p:tgtEl>
                                        <p:attrNameLst>
                                          <p:attrName>style.visibility</p:attrName>
                                        </p:attrNameLst>
                                      </p:cBhvr>
                                      <p:to>
                                        <p:strVal val="visible"/>
                                      </p:to>
                                    </p:set>
                                    <p:animEffect transition="in" filter="wipe(left)">
                                      <p:cBhvr>
                                        <p:cTn id="11" dur="500"/>
                                        <p:tgtEl>
                                          <p:spTgt spid="135475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54758"/>
                                        </p:tgtEl>
                                        <p:attrNameLst>
                                          <p:attrName>style.visibility</p:attrName>
                                        </p:attrNameLst>
                                      </p:cBhvr>
                                      <p:to>
                                        <p:strVal val="visible"/>
                                      </p:to>
                                    </p:set>
                                    <p:animEffect transition="in" filter="wipe(left)">
                                      <p:cBhvr>
                                        <p:cTn id="15" dur="500"/>
                                        <p:tgtEl>
                                          <p:spTgt spid="1354758"/>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54757"/>
                                        </p:tgtEl>
                                        <p:attrNameLst>
                                          <p:attrName>style.visibility</p:attrName>
                                        </p:attrNameLst>
                                      </p:cBhvr>
                                      <p:to>
                                        <p:strVal val="visible"/>
                                      </p:to>
                                    </p:set>
                                    <p:animEffect transition="in" filter="wipe(left)">
                                      <p:cBhvr>
                                        <p:cTn id="19" dur="500"/>
                                        <p:tgtEl>
                                          <p:spTgt spid="135475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54759"/>
                                        </p:tgtEl>
                                        <p:attrNameLst>
                                          <p:attrName>style.visibility</p:attrName>
                                        </p:attrNameLst>
                                      </p:cBhvr>
                                      <p:to>
                                        <p:strVal val="visible"/>
                                      </p:to>
                                    </p:set>
                                  </p:childTnLst>
                                </p:cTn>
                              </p:par>
                            </p:childTnLst>
                          </p:cTn>
                        </p:par>
                        <p:par>
                          <p:cTn id="24" fill="hold" nodeType="afterGroup">
                            <p:stCondLst>
                              <p:cond delay="1"/>
                            </p:stCondLst>
                            <p:childTnLst>
                              <p:par>
                                <p:cTn id="25" presetID="22" presetClass="entr" presetSubtype="1" fill="hold" nodeType="afterEffect">
                                  <p:stCondLst>
                                    <p:cond delay="0"/>
                                  </p:stCondLst>
                                  <p:childTnLst>
                                    <p:set>
                                      <p:cBhvr>
                                        <p:cTn id="26" dur="1" fill="hold">
                                          <p:stCondLst>
                                            <p:cond delay="0"/>
                                          </p:stCondLst>
                                        </p:cTn>
                                        <p:tgtEl>
                                          <p:spTgt spid="1354760"/>
                                        </p:tgtEl>
                                        <p:attrNameLst>
                                          <p:attrName>style.visibility</p:attrName>
                                        </p:attrNameLst>
                                      </p:cBhvr>
                                      <p:to>
                                        <p:strVal val="visible"/>
                                      </p:to>
                                    </p:set>
                                    <p:animEffect transition="in" filter="wipe(up)">
                                      <p:cBhvr>
                                        <p:cTn id="27" dur="500"/>
                                        <p:tgtEl>
                                          <p:spTgt spid="1354760"/>
                                        </p:tgtEl>
                                      </p:cBhvr>
                                    </p:animEffect>
                                  </p:childTnLst>
                                </p:cTn>
                              </p:par>
                            </p:childTnLst>
                          </p:cTn>
                        </p:par>
                        <p:par>
                          <p:cTn id="28" fill="hold" nodeType="afterGroup">
                            <p:stCondLst>
                              <p:cond delay="501"/>
                            </p:stCondLst>
                            <p:childTnLst>
                              <p:par>
                                <p:cTn id="29" presetID="22" presetClass="entr" presetSubtype="1" fill="hold" grpId="0" nodeType="afterEffect">
                                  <p:stCondLst>
                                    <p:cond delay="0"/>
                                  </p:stCondLst>
                                  <p:childTnLst>
                                    <p:set>
                                      <p:cBhvr>
                                        <p:cTn id="30" dur="1" fill="hold">
                                          <p:stCondLst>
                                            <p:cond delay="0"/>
                                          </p:stCondLst>
                                        </p:cTn>
                                        <p:tgtEl>
                                          <p:spTgt spid="1354773"/>
                                        </p:tgtEl>
                                        <p:attrNameLst>
                                          <p:attrName>style.visibility</p:attrName>
                                        </p:attrNameLst>
                                      </p:cBhvr>
                                      <p:to>
                                        <p:strVal val="visible"/>
                                      </p:to>
                                    </p:set>
                                    <p:animEffect transition="in" filter="wipe(up)">
                                      <p:cBhvr>
                                        <p:cTn id="31" dur="500"/>
                                        <p:tgtEl>
                                          <p:spTgt spid="135477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nodeType="clickEffect">
                                  <p:stCondLst>
                                    <p:cond delay="0"/>
                                  </p:stCondLst>
                                  <p:childTnLst>
                                    <p:set>
                                      <p:cBhvr>
                                        <p:cTn id="35" dur="1" fill="hold">
                                          <p:stCondLst>
                                            <p:cond delay="0"/>
                                          </p:stCondLst>
                                        </p:cTn>
                                        <p:tgtEl>
                                          <p:spTgt spid="1354761"/>
                                        </p:tgtEl>
                                        <p:attrNameLst>
                                          <p:attrName>style.visibility</p:attrName>
                                        </p:attrNameLst>
                                      </p:cBhvr>
                                      <p:to>
                                        <p:strVal val="visible"/>
                                      </p:to>
                                    </p:set>
                                    <p:animEffect transition="in" filter="fade">
                                      <p:cBhvr>
                                        <p:cTn id="36" dur="500"/>
                                        <p:tgtEl>
                                          <p:spTgt spid="13547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54754"/>
                                        </p:tgtEl>
                                        <p:attrNameLst>
                                          <p:attrName>style.visibility</p:attrName>
                                        </p:attrNameLst>
                                      </p:cBhvr>
                                      <p:to>
                                        <p:strVal val="visible"/>
                                      </p:to>
                                    </p:set>
                                    <p:animEffect transition="in" filter="fade">
                                      <p:cBhvr>
                                        <p:cTn id="39" dur="500"/>
                                        <p:tgtEl>
                                          <p:spTgt spid="135475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ntr" presetSubtype="0" fill="hold" nodeType="clickEffect">
                                  <p:stCondLst>
                                    <p:cond delay="0"/>
                                  </p:stCondLst>
                                  <p:childTnLst>
                                    <p:set>
                                      <p:cBhvr>
                                        <p:cTn id="43" dur="1" fill="hold">
                                          <p:stCondLst>
                                            <p:cond delay="0"/>
                                          </p:stCondLst>
                                        </p:cTn>
                                        <p:tgtEl>
                                          <p:spTgt spid="1354762"/>
                                        </p:tgtEl>
                                        <p:attrNameLst>
                                          <p:attrName>style.visibility</p:attrName>
                                        </p:attrNameLst>
                                      </p:cBhvr>
                                      <p:to>
                                        <p:strVal val="visible"/>
                                      </p:to>
                                    </p:set>
                                    <p:animEffect transition="in" filter="fade">
                                      <p:cBhvr>
                                        <p:cTn id="44" dur="500"/>
                                        <p:tgtEl>
                                          <p:spTgt spid="13547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54766"/>
                                        </p:tgtEl>
                                        <p:attrNameLst>
                                          <p:attrName>style.visibility</p:attrName>
                                        </p:attrNameLst>
                                      </p:cBhvr>
                                      <p:to>
                                        <p:strVal val="visible"/>
                                      </p:to>
                                    </p:set>
                                    <p:animEffect transition="in" filter="fade">
                                      <p:cBhvr>
                                        <p:cTn id="47" dur="500"/>
                                        <p:tgtEl>
                                          <p:spTgt spid="135476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1354763"/>
                                        </p:tgtEl>
                                        <p:attrNameLst>
                                          <p:attrName>style.visibility</p:attrName>
                                        </p:attrNameLst>
                                      </p:cBhvr>
                                      <p:to>
                                        <p:strVal val="visible"/>
                                      </p:to>
                                    </p:set>
                                    <p:animEffect transition="in" filter="fade">
                                      <p:cBhvr>
                                        <p:cTn id="52" dur="500"/>
                                        <p:tgtEl>
                                          <p:spTgt spid="135476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54767"/>
                                        </p:tgtEl>
                                        <p:attrNameLst>
                                          <p:attrName>style.visibility</p:attrName>
                                        </p:attrNameLst>
                                      </p:cBhvr>
                                      <p:to>
                                        <p:strVal val="visible"/>
                                      </p:to>
                                    </p:set>
                                    <p:animEffect transition="in" filter="fade">
                                      <p:cBhvr>
                                        <p:cTn id="55" dur="500"/>
                                        <p:tgtEl>
                                          <p:spTgt spid="135476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ntr" presetSubtype="0" fill="hold" nodeType="clickEffect">
                                  <p:stCondLst>
                                    <p:cond delay="0"/>
                                  </p:stCondLst>
                                  <p:childTnLst>
                                    <p:set>
                                      <p:cBhvr>
                                        <p:cTn id="59" dur="1" fill="hold">
                                          <p:stCondLst>
                                            <p:cond delay="0"/>
                                          </p:stCondLst>
                                        </p:cTn>
                                        <p:tgtEl>
                                          <p:spTgt spid="1354764"/>
                                        </p:tgtEl>
                                        <p:attrNameLst>
                                          <p:attrName>style.visibility</p:attrName>
                                        </p:attrNameLst>
                                      </p:cBhvr>
                                      <p:to>
                                        <p:strVal val="visible"/>
                                      </p:to>
                                    </p:set>
                                    <p:animEffect transition="in" filter="fade">
                                      <p:cBhvr>
                                        <p:cTn id="60" dur="500"/>
                                        <p:tgtEl>
                                          <p:spTgt spid="135476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54768"/>
                                        </p:tgtEl>
                                        <p:attrNameLst>
                                          <p:attrName>style.visibility</p:attrName>
                                        </p:attrNameLst>
                                      </p:cBhvr>
                                      <p:to>
                                        <p:strVal val="visible"/>
                                      </p:to>
                                    </p:set>
                                    <p:animEffect transition="in" filter="fade">
                                      <p:cBhvr>
                                        <p:cTn id="63" dur="500"/>
                                        <p:tgtEl>
                                          <p:spTgt spid="1354768"/>
                                        </p:tgtEl>
                                      </p:cBhvr>
                                    </p:animEffect>
                                  </p:childTnLst>
                                  <p:subTnLst>
                                    <p:set>
                                      <p:cBhvr override="childStyle">
                                        <p:cTn dur="1" fill="hold" display="0" masterRel="nextClick" afterEffect="1"/>
                                        <p:tgtEl>
                                          <p:spTgt spid="1354768"/>
                                        </p:tgtEl>
                                        <p:attrNameLst>
                                          <p:attrName>style.visibility</p:attrName>
                                        </p:attrNameLst>
                                      </p:cBhvr>
                                      <p:to>
                                        <p:strVal val="hidden"/>
                                      </p:to>
                                    </p:set>
                                  </p:sub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ntr" presetSubtype="0" fill="hold" nodeType="clickEffect">
                                  <p:stCondLst>
                                    <p:cond delay="0"/>
                                  </p:stCondLst>
                                  <p:childTnLst>
                                    <p:set>
                                      <p:cBhvr>
                                        <p:cTn id="67" dur="1" fill="hold">
                                          <p:stCondLst>
                                            <p:cond delay="0"/>
                                          </p:stCondLst>
                                        </p:cTn>
                                        <p:tgtEl>
                                          <p:spTgt spid="1354765"/>
                                        </p:tgtEl>
                                        <p:attrNameLst>
                                          <p:attrName>style.visibility</p:attrName>
                                        </p:attrNameLst>
                                      </p:cBhvr>
                                      <p:to>
                                        <p:strVal val="visible"/>
                                      </p:to>
                                    </p:set>
                                    <p:animEffect transition="in" filter="fade">
                                      <p:cBhvr>
                                        <p:cTn id="68" dur="500"/>
                                        <p:tgtEl>
                                          <p:spTgt spid="135476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54774"/>
                                        </p:tgtEl>
                                        <p:attrNameLst>
                                          <p:attrName>style.visibility</p:attrName>
                                        </p:attrNameLst>
                                      </p:cBhvr>
                                      <p:to>
                                        <p:strVal val="visible"/>
                                      </p:to>
                                    </p:set>
                                    <p:animEffect transition="in" filter="fade">
                                      <p:cBhvr>
                                        <p:cTn id="71" dur="500"/>
                                        <p:tgtEl>
                                          <p:spTgt spid="135477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1354769"/>
                                        </p:tgtEl>
                                        <p:attrNameLst>
                                          <p:attrName>style.visibility</p:attrName>
                                        </p:attrNameLst>
                                      </p:cBhvr>
                                      <p:to>
                                        <p:strVal val="visible"/>
                                      </p:to>
                                    </p:set>
                                    <p:animEffect transition="in" filter="wipe(up)">
                                      <p:cBhvr>
                                        <p:cTn id="76" dur="500"/>
                                        <p:tgtEl>
                                          <p:spTgt spid="1354769"/>
                                        </p:tgtEl>
                                      </p:cBhvr>
                                    </p:animEffect>
                                  </p:childTnLst>
                                </p:cTn>
                              </p:par>
                            </p:childTnLst>
                          </p:cTn>
                        </p:par>
                        <p:par>
                          <p:cTn id="77" fill="hold" nodeType="afterGroup">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1354771"/>
                                        </p:tgtEl>
                                        <p:attrNameLst>
                                          <p:attrName>style.visibility</p:attrName>
                                        </p:attrNameLst>
                                      </p:cBhvr>
                                      <p:to>
                                        <p:strVal val="visible"/>
                                      </p:to>
                                    </p:set>
                                    <p:animEffect transition="in" filter="wipe(up)">
                                      <p:cBhvr>
                                        <p:cTn id="80" dur="500"/>
                                        <p:tgtEl>
                                          <p:spTgt spid="135477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nodeType="clickEffect">
                                  <p:stCondLst>
                                    <p:cond delay="0"/>
                                  </p:stCondLst>
                                  <p:childTnLst>
                                    <p:set>
                                      <p:cBhvr>
                                        <p:cTn id="84" dur="1" fill="hold">
                                          <p:stCondLst>
                                            <p:cond delay="0"/>
                                          </p:stCondLst>
                                        </p:cTn>
                                        <p:tgtEl>
                                          <p:spTgt spid="1354770"/>
                                        </p:tgtEl>
                                        <p:attrNameLst>
                                          <p:attrName>style.visibility</p:attrName>
                                        </p:attrNameLst>
                                      </p:cBhvr>
                                      <p:to>
                                        <p:strVal val="visible"/>
                                      </p:to>
                                    </p:set>
                                    <p:animEffect transition="in" filter="wipe(up)">
                                      <p:cBhvr>
                                        <p:cTn id="85" dur="500"/>
                                        <p:tgtEl>
                                          <p:spTgt spid="1354770"/>
                                        </p:tgtEl>
                                      </p:cBhvr>
                                    </p:animEffect>
                                  </p:childTnLst>
                                </p:cTn>
                              </p:par>
                            </p:childTnLst>
                          </p:cTn>
                        </p:par>
                        <p:par>
                          <p:cTn id="86" fill="hold" nodeType="afterGroup">
                            <p:stCondLst>
                              <p:cond delay="500"/>
                            </p:stCondLst>
                            <p:childTnLst>
                              <p:par>
                                <p:cTn id="87" presetID="22" presetClass="entr" presetSubtype="1" fill="hold" grpId="0" nodeType="afterEffect">
                                  <p:stCondLst>
                                    <p:cond delay="0"/>
                                  </p:stCondLst>
                                  <p:childTnLst>
                                    <p:set>
                                      <p:cBhvr>
                                        <p:cTn id="88" dur="1" fill="hold">
                                          <p:stCondLst>
                                            <p:cond delay="0"/>
                                          </p:stCondLst>
                                        </p:cTn>
                                        <p:tgtEl>
                                          <p:spTgt spid="1354772"/>
                                        </p:tgtEl>
                                        <p:attrNameLst>
                                          <p:attrName>style.visibility</p:attrName>
                                        </p:attrNameLst>
                                      </p:cBhvr>
                                      <p:to>
                                        <p:strVal val="visible"/>
                                      </p:to>
                                    </p:set>
                                    <p:animEffect transition="in" filter="wipe(up)">
                                      <p:cBhvr>
                                        <p:cTn id="89" dur="500"/>
                                        <p:tgtEl>
                                          <p:spTgt spid="1354772"/>
                                        </p:tgtEl>
                                      </p:cBhvr>
                                    </p:animEffect>
                                  </p:childTnLst>
                                </p:cTn>
                              </p:par>
                            </p:childTnLst>
                          </p:cTn>
                        </p:par>
                        <p:par>
                          <p:cTn id="90" fill="hold" nodeType="afterGroup">
                            <p:stCondLst>
                              <p:cond delay="1000"/>
                            </p:stCondLst>
                            <p:childTnLst>
                              <p:par>
                                <p:cTn id="91" presetID="51" presetClass="entr" presetSubtype="0"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770" decel="100000"/>
                                        <p:tgtEl>
                                          <p:spTgt spid="24"/>
                                        </p:tgtEl>
                                      </p:cBhvr>
                                    </p:animEffect>
                                    <p:animScale>
                                      <p:cBhvr>
                                        <p:cTn id="94" dur="770" decel="100000"/>
                                        <p:tgtEl>
                                          <p:spTgt spid="24"/>
                                        </p:tgtEl>
                                      </p:cBhvr>
                                      <p:from x="10000" y="10000"/>
                                      <p:to x="200000" y="450000"/>
                                    </p:animScale>
                                    <p:animScale>
                                      <p:cBhvr>
                                        <p:cTn id="95" dur="1230" accel="100000" fill="hold">
                                          <p:stCondLst>
                                            <p:cond delay="770"/>
                                          </p:stCondLst>
                                        </p:cTn>
                                        <p:tgtEl>
                                          <p:spTgt spid="24"/>
                                        </p:tgtEl>
                                      </p:cBhvr>
                                      <p:from x="200000" y="450000"/>
                                      <p:to x="100000" y="100000"/>
                                    </p:animScale>
                                    <p:set>
                                      <p:cBhvr>
                                        <p:cTn id="96" dur="770" fill="hold"/>
                                        <p:tgtEl>
                                          <p:spTgt spid="24"/>
                                        </p:tgtEl>
                                        <p:attrNameLst>
                                          <p:attrName>ppt_x</p:attrName>
                                        </p:attrNameLst>
                                      </p:cBhvr>
                                      <p:to>
                                        <p:strVal val="(0.5)"/>
                                      </p:to>
                                    </p:set>
                                    <p:anim from="(0.5)" to="(#ppt_x)" calcmode="lin" valueType="num">
                                      <p:cBhvr>
                                        <p:cTn id="97" dur="1230" accel="100000" fill="hold">
                                          <p:stCondLst>
                                            <p:cond delay="770"/>
                                          </p:stCondLst>
                                        </p:cTn>
                                        <p:tgtEl>
                                          <p:spTgt spid="24"/>
                                        </p:tgtEl>
                                        <p:attrNameLst>
                                          <p:attrName>ppt_x</p:attrName>
                                        </p:attrNameLst>
                                      </p:cBhvr>
                                    </p:anim>
                                    <p:set>
                                      <p:cBhvr>
                                        <p:cTn id="98" dur="770" fill="hold"/>
                                        <p:tgtEl>
                                          <p:spTgt spid="24"/>
                                        </p:tgtEl>
                                        <p:attrNameLst>
                                          <p:attrName>ppt_y</p:attrName>
                                        </p:attrNameLst>
                                      </p:cBhvr>
                                      <p:to>
                                        <p:strVal val="(#ppt_y+0.4)"/>
                                      </p:to>
                                    </p:set>
                                    <p:anim from="(#ppt_y+0.4)" to="(#ppt_y)" calcmode="lin" valueType="num">
                                      <p:cBhvr>
                                        <p:cTn id="99" dur="1230" accel="100000" fill="hold">
                                          <p:stCondLst>
                                            <p:cond delay="770"/>
                                          </p:stCondLst>
                                        </p:cTn>
                                        <p:tgtEl>
                                          <p:spTgt spid="2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754" grpId="0" animBg="1"/>
      <p:bldP spid="1354755" grpId="0"/>
      <p:bldP spid="1354756" grpId="0"/>
      <p:bldP spid="1354757" grpId="0"/>
      <p:bldP spid="1354758" grpId="0"/>
      <p:bldP spid="1354759" grpId="0"/>
      <p:bldP spid="1354766" grpId="0" animBg="1"/>
      <p:bldP spid="1354767" grpId="0" animBg="1"/>
      <p:bldP spid="1354768" grpId="0" animBg="1"/>
      <p:bldP spid="1354771" grpId="0" animBg="1"/>
      <p:bldP spid="1354772" grpId="0" animBg="1"/>
      <p:bldP spid="1354773" grpId="0"/>
      <p:bldP spid="1354774"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2">
            <a:extLst>
              <a:ext uri="{FF2B5EF4-FFF2-40B4-BE49-F238E27FC236}">
                <a16:creationId xmlns:a16="http://schemas.microsoft.com/office/drawing/2014/main" id="{B821E648-65CC-4DE2-BE58-B0343809104D}"/>
              </a:ext>
            </a:extLst>
          </p:cNvPr>
          <p:cNvSpPr txBox="1">
            <a:spLocks noChangeArrowheads="1"/>
          </p:cNvSpPr>
          <p:nvPr/>
        </p:nvSpPr>
        <p:spPr bwMode="auto">
          <a:xfrm>
            <a:off x="899592" y="3390017"/>
            <a:ext cx="67675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00FFFF"/>
                </a:solidFill>
                <a:latin typeface="华文中宋" panose="02010600040101010101" pitchFamily="2" charset="-122"/>
              </a:rPr>
              <a:t>单个电子</a:t>
            </a:r>
            <a:r>
              <a:rPr lang="zh-CN" altLang="en-US" sz="2800" dirty="0">
                <a:solidFill>
                  <a:schemeClr val="bg1"/>
                </a:solidFill>
                <a:latin typeface="华文中宋" panose="02010600040101010101" pitchFamily="2" charset="-122"/>
              </a:rPr>
              <a:t>在哪一处出现是</a:t>
            </a:r>
            <a:r>
              <a:rPr lang="zh-CN" altLang="en-US" sz="2800" dirty="0">
                <a:solidFill>
                  <a:srgbClr val="00FFFF"/>
                </a:solidFill>
                <a:latin typeface="华文中宋" panose="02010600040101010101" pitchFamily="2" charset="-122"/>
              </a:rPr>
              <a:t>偶然事件</a:t>
            </a:r>
            <a:r>
              <a:rPr lang="zh-CN" altLang="en-US" sz="2800" dirty="0">
                <a:solidFill>
                  <a:schemeClr val="bg1"/>
                </a:solidFill>
                <a:latin typeface="华文中宋" panose="02010600040101010101" pitchFamily="2" charset="-122"/>
              </a:rPr>
              <a:t>；</a:t>
            </a:r>
          </a:p>
        </p:txBody>
      </p:sp>
      <p:sp>
        <p:nvSpPr>
          <p:cNvPr id="46082" name="Rectangle 3">
            <a:extLst>
              <a:ext uri="{FF2B5EF4-FFF2-40B4-BE49-F238E27FC236}">
                <a16:creationId xmlns:a16="http://schemas.microsoft.com/office/drawing/2014/main" id="{13D19D15-4523-4BBB-9E2B-7A86B56F9CA5}"/>
              </a:ext>
            </a:extLst>
          </p:cNvPr>
          <p:cNvSpPr>
            <a:spLocks noChangeArrowheads="1"/>
          </p:cNvSpPr>
          <p:nvPr/>
        </p:nvSpPr>
        <p:spPr bwMode="auto">
          <a:xfrm>
            <a:off x="2699792" y="3913892"/>
            <a:ext cx="5955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dirty="0">
                <a:solidFill>
                  <a:srgbClr val="00FFFF"/>
                </a:solidFill>
                <a:latin typeface="华文中宋" panose="02010600040101010101" pitchFamily="2" charset="-122"/>
              </a:rPr>
              <a:t>大量电子</a:t>
            </a:r>
            <a:r>
              <a:rPr lang="zh-CN" altLang="en-US" sz="2800" dirty="0">
                <a:solidFill>
                  <a:schemeClr val="bg1"/>
                </a:solidFill>
                <a:latin typeface="华文中宋" panose="02010600040101010101" pitchFamily="2" charset="-122"/>
              </a:rPr>
              <a:t>的分布有确定的</a:t>
            </a:r>
            <a:r>
              <a:rPr lang="zh-CN" altLang="en-US" sz="2800" dirty="0">
                <a:solidFill>
                  <a:srgbClr val="00FFFF"/>
                </a:solidFill>
                <a:latin typeface="华文中宋" panose="02010600040101010101" pitchFamily="2" charset="-122"/>
              </a:rPr>
              <a:t>统计规律</a:t>
            </a:r>
            <a:r>
              <a:rPr lang="zh-CN" altLang="en-US" sz="2800" dirty="0">
                <a:solidFill>
                  <a:schemeClr val="bg1"/>
                </a:solidFill>
                <a:latin typeface="华文中宋" panose="02010600040101010101" pitchFamily="2" charset="-122"/>
              </a:rPr>
              <a:t>。</a:t>
            </a:r>
          </a:p>
        </p:txBody>
      </p:sp>
      <p:sp>
        <p:nvSpPr>
          <p:cNvPr id="46083" name="Text Box 4">
            <a:extLst>
              <a:ext uri="{FF2B5EF4-FFF2-40B4-BE49-F238E27FC236}">
                <a16:creationId xmlns:a16="http://schemas.microsoft.com/office/drawing/2014/main" id="{B94659D9-73E5-49F6-863F-326A4F5DD0CC}"/>
              </a:ext>
            </a:extLst>
          </p:cNvPr>
          <p:cNvSpPr txBox="1">
            <a:spLocks noChangeArrowheads="1"/>
          </p:cNvSpPr>
          <p:nvPr/>
        </p:nvSpPr>
        <p:spPr bwMode="auto">
          <a:xfrm>
            <a:off x="250825" y="404813"/>
            <a:ext cx="8713788" cy="1398587"/>
          </a:xfrm>
          <a:prstGeom prst="rect">
            <a:avLst/>
          </a:prstGeom>
          <a:noFill/>
          <a:ln w="25400">
            <a:solidFill>
              <a:srgbClr val="66FF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eaLnBrk="0" hangingPunct="0"/>
            <a:r>
              <a:rPr lang="zh-CN" altLang="en-US" sz="2800"/>
              <a:t>       </a:t>
            </a:r>
            <a:r>
              <a:rPr lang="zh-CN" altLang="en-US" sz="2800">
                <a:solidFill>
                  <a:schemeClr val="bg1"/>
                </a:solidFill>
              </a:rPr>
              <a:t>电子的波动性并不是很多电子在空间聚集在一起时相互作用的结果，而是</a:t>
            </a:r>
            <a:r>
              <a:rPr lang="zh-CN" altLang="en-US" sz="2800">
                <a:solidFill>
                  <a:srgbClr val="00FF00"/>
                </a:solidFill>
                <a:latin typeface="宋体" panose="02010600030101010101" pitchFamily="2" charset="-122"/>
              </a:rPr>
              <a:t>单个电子本身就具有波动性。</a:t>
            </a:r>
            <a:endParaRPr lang="en-US" altLang="zh-CN" sz="2800">
              <a:solidFill>
                <a:srgbClr val="00FF00"/>
              </a:solidFill>
              <a:latin typeface="宋体" panose="02010600030101010101" pitchFamily="2" charset="-122"/>
            </a:endParaRPr>
          </a:p>
          <a:p>
            <a:pPr eaLnBrk="0" hangingPunct="0"/>
            <a:r>
              <a:rPr lang="en-US" altLang="zh-CN" sz="2800">
                <a:solidFill>
                  <a:srgbClr val="00FF00"/>
                </a:solidFill>
                <a:ea typeface="微软雅黑" panose="020B0503020204020204" pitchFamily="34" charset="-122"/>
              </a:rPr>
              <a:t>       </a:t>
            </a:r>
            <a:r>
              <a:rPr lang="zh-CN" altLang="en-US" sz="2800">
                <a:solidFill>
                  <a:schemeClr val="bg1"/>
                </a:solidFill>
              </a:rPr>
              <a:t>换言之，</a:t>
            </a:r>
            <a:r>
              <a:rPr lang="zh-CN" altLang="en-US" sz="2800">
                <a:solidFill>
                  <a:srgbClr val="00FF00"/>
                </a:solidFill>
                <a:latin typeface="宋体" panose="02010600030101010101" pitchFamily="2" charset="-122"/>
              </a:rPr>
              <a:t>干涉是电子“自己和自己”的干涉。</a:t>
            </a:r>
          </a:p>
        </p:txBody>
      </p:sp>
      <p:sp>
        <p:nvSpPr>
          <p:cNvPr id="46084" name="Text Box 5">
            <a:extLst>
              <a:ext uri="{FF2B5EF4-FFF2-40B4-BE49-F238E27FC236}">
                <a16:creationId xmlns:a16="http://schemas.microsoft.com/office/drawing/2014/main" id="{93C28752-BC1F-4870-A61F-C83014B1ADEB}"/>
              </a:ext>
            </a:extLst>
          </p:cNvPr>
          <p:cNvSpPr txBox="1">
            <a:spLocks noChangeArrowheads="1"/>
          </p:cNvSpPr>
          <p:nvPr/>
        </p:nvSpPr>
        <p:spPr bwMode="auto">
          <a:xfrm>
            <a:off x="395288" y="1928813"/>
            <a:ext cx="83915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50000"/>
              </a:spcBef>
            </a:pPr>
            <a:r>
              <a:rPr lang="en-US" altLang="zh-CN" sz="3200">
                <a:solidFill>
                  <a:schemeClr val="bg1"/>
                </a:solidFill>
                <a:latin typeface="华文中宋" panose="02010600040101010101" pitchFamily="2" charset="-122"/>
              </a:rPr>
              <a:t>    </a:t>
            </a:r>
            <a:r>
              <a:rPr lang="zh-CN" altLang="en-US" sz="2600">
                <a:solidFill>
                  <a:schemeClr val="bg1"/>
                </a:solidFill>
                <a:latin typeface="华文中宋" panose="02010600040101010101" pitchFamily="2" charset="-122"/>
              </a:rPr>
              <a:t>无论是大量电子同时入射，还是电子一个一个地长时间地入射，都只是让单个电子干涉的效果在底片上积累并显现出来而已。</a:t>
            </a:r>
          </a:p>
        </p:txBody>
      </p:sp>
      <p:sp>
        <p:nvSpPr>
          <p:cNvPr id="1355782" name="Text Box 6">
            <a:extLst>
              <a:ext uri="{FF2B5EF4-FFF2-40B4-BE49-F238E27FC236}">
                <a16:creationId xmlns:a16="http://schemas.microsoft.com/office/drawing/2014/main" id="{7C588732-F88C-4EAB-B9F4-ECD9F78A3C37}"/>
              </a:ext>
            </a:extLst>
          </p:cNvPr>
          <p:cNvSpPr txBox="1">
            <a:spLocks noChangeArrowheads="1"/>
          </p:cNvSpPr>
          <p:nvPr/>
        </p:nvSpPr>
        <p:spPr bwMode="auto">
          <a:xfrm>
            <a:off x="819150" y="4514850"/>
            <a:ext cx="46291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3200">
                <a:solidFill>
                  <a:schemeClr val="bg1"/>
                </a:solidFill>
              </a:rPr>
              <a:t>玻恩</a:t>
            </a:r>
            <a:r>
              <a:rPr lang="zh-CN" altLang="en-US" sz="3200">
                <a:solidFill>
                  <a:srgbClr val="FFFF00"/>
                </a:solidFill>
              </a:rPr>
              <a:t>（</a:t>
            </a:r>
            <a:r>
              <a:rPr lang="en-US" altLang="zh-CN" sz="3200">
                <a:solidFill>
                  <a:srgbClr val="FFFF00"/>
                </a:solidFill>
              </a:rPr>
              <a:t>M.Born</a:t>
            </a:r>
            <a:r>
              <a:rPr lang="zh-CN" altLang="en-US" sz="3200">
                <a:solidFill>
                  <a:srgbClr val="FFFF00"/>
                </a:solidFill>
              </a:rPr>
              <a:t>）：</a:t>
            </a:r>
          </a:p>
        </p:txBody>
      </p:sp>
      <p:sp>
        <p:nvSpPr>
          <p:cNvPr id="1355783" name="Text Box 7">
            <a:extLst>
              <a:ext uri="{FF2B5EF4-FFF2-40B4-BE49-F238E27FC236}">
                <a16:creationId xmlns:a16="http://schemas.microsoft.com/office/drawing/2014/main" id="{D27CE0C3-4EEA-453F-82DF-FA256EE5DC2C}"/>
              </a:ext>
            </a:extLst>
          </p:cNvPr>
          <p:cNvSpPr txBox="1">
            <a:spLocks noChangeArrowheads="1"/>
          </p:cNvSpPr>
          <p:nvPr/>
        </p:nvSpPr>
        <p:spPr bwMode="auto">
          <a:xfrm>
            <a:off x="361950" y="5807075"/>
            <a:ext cx="74485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lnSpc>
                <a:spcPct val="120000"/>
              </a:lnSpc>
            </a:pPr>
            <a:r>
              <a:rPr lang="zh-CN" altLang="zh-CN" sz="3200">
                <a:solidFill>
                  <a:srgbClr val="00FF00"/>
                </a:solidFill>
                <a:latin typeface="宋体" panose="02010600030101010101" pitchFamily="2" charset="-122"/>
              </a:rPr>
              <a:t>子在空间的概率分布的“概率波”。</a:t>
            </a:r>
            <a:endParaRPr lang="zh-CN" altLang="en-US" sz="3200">
              <a:solidFill>
                <a:srgbClr val="00FF00"/>
              </a:solidFill>
              <a:latin typeface="宋体" panose="02010600030101010101" pitchFamily="2" charset="-122"/>
            </a:endParaRPr>
          </a:p>
        </p:txBody>
      </p:sp>
      <p:sp>
        <p:nvSpPr>
          <p:cNvPr id="1355784" name="Rectangle 8">
            <a:extLst>
              <a:ext uri="{FF2B5EF4-FFF2-40B4-BE49-F238E27FC236}">
                <a16:creationId xmlns:a16="http://schemas.microsoft.com/office/drawing/2014/main" id="{0C6FC043-3C6A-46E4-BE39-E7CE8A8AD474}"/>
              </a:ext>
            </a:extLst>
          </p:cNvPr>
          <p:cNvSpPr>
            <a:spLocks noChangeArrowheads="1"/>
          </p:cNvSpPr>
          <p:nvPr/>
        </p:nvSpPr>
        <p:spPr bwMode="auto">
          <a:xfrm>
            <a:off x="4156075" y="4525963"/>
            <a:ext cx="4737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3200">
                <a:solidFill>
                  <a:schemeClr val="bg1"/>
                </a:solidFill>
              </a:rPr>
              <a:t>德布罗意波</a:t>
            </a:r>
            <a:r>
              <a:rPr lang="zh-CN" altLang="zh-CN" sz="3200">
                <a:solidFill>
                  <a:schemeClr val="bg1"/>
                </a:solidFill>
              </a:rPr>
              <a:t>并不像经典</a:t>
            </a:r>
            <a:endParaRPr lang="zh-CN" altLang="en-US" sz="3200">
              <a:solidFill>
                <a:schemeClr val="bg1"/>
              </a:solidFill>
            </a:endParaRPr>
          </a:p>
        </p:txBody>
      </p:sp>
      <p:sp>
        <p:nvSpPr>
          <p:cNvPr id="1355785" name="Rectangle 9">
            <a:extLst>
              <a:ext uri="{FF2B5EF4-FFF2-40B4-BE49-F238E27FC236}">
                <a16:creationId xmlns:a16="http://schemas.microsoft.com/office/drawing/2014/main" id="{6470A32B-F66C-4D41-AD4D-D2DC804F3FB0}"/>
              </a:ext>
            </a:extLst>
          </p:cNvPr>
          <p:cNvSpPr>
            <a:spLocks noChangeArrowheads="1"/>
          </p:cNvSpPr>
          <p:nvPr/>
        </p:nvSpPr>
        <p:spPr bwMode="auto">
          <a:xfrm>
            <a:off x="403225" y="5211763"/>
            <a:ext cx="69484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sz="3200">
                <a:solidFill>
                  <a:schemeClr val="bg1"/>
                </a:solidFill>
              </a:rPr>
              <a:t>波那样是代表实在物理量的波动，</a:t>
            </a:r>
            <a:endParaRPr lang="zh-CN" altLang="en-US" sz="3200">
              <a:solidFill>
                <a:schemeClr val="bg1"/>
              </a:solidFill>
            </a:endParaRPr>
          </a:p>
        </p:txBody>
      </p:sp>
      <p:sp>
        <p:nvSpPr>
          <p:cNvPr id="1355786" name="Rectangle 10">
            <a:extLst>
              <a:ext uri="{FF2B5EF4-FFF2-40B4-BE49-F238E27FC236}">
                <a16:creationId xmlns:a16="http://schemas.microsoft.com/office/drawing/2014/main" id="{BF8538C7-0F77-418A-A0DF-D2924B26960B}"/>
              </a:ext>
            </a:extLst>
          </p:cNvPr>
          <p:cNvSpPr>
            <a:spLocks noChangeArrowheads="1"/>
          </p:cNvSpPr>
          <p:nvPr/>
        </p:nvSpPr>
        <p:spPr bwMode="auto">
          <a:xfrm>
            <a:off x="6384925" y="5211763"/>
            <a:ext cx="2759075" cy="579437"/>
          </a:xfrm>
          <a:prstGeom prst="rect">
            <a:avLst/>
          </a:prstGeom>
          <a:noFill/>
          <a:ln>
            <a:noFill/>
          </a:ln>
          <a:effectLst/>
        </p:spPr>
        <p:txBody>
          <a:bodyPr>
            <a:spAutoFit/>
          </a:bodyPr>
          <a:lstStyle/>
          <a:p>
            <a:pPr eaLnBrk="0" hangingPunct="0"/>
            <a:r>
              <a:rPr lang="zh-CN" altLang="zh-CN" sz="3200">
                <a:solidFill>
                  <a:schemeClr val="bg1"/>
                </a:solidFill>
              </a:rPr>
              <a:t>而是</a:t>
            </a:r>
            <a:r>
              <a:rPr lang="zh-CN" altLang="zh-CN" sz="3200">
                <a:solidFill>
                  <a:srgbClr val="00FF00"/>
                </a:solidFill>
                <a:latin typeface="宋体" panose="02010600030101010101" pitchFamily="2" charset="-122"/>
              </a:rPr>
              <a:t>描述粒</a:t>
            </a:r>
            <a:endParaRPr lang="zh-CN" altLang="en-US" sz="3200">
              <a:solidFill>
                <a:srgbClr val="00FF00"/>
              </a:solidFill>
              <a:latin typeface="宋体" panose="02010600030101010101" pitchFamily="2" charset="-122"/>
            </a:endParaRPr>
          </a:p>
        </p:txBody>
      </p:sp>
      <p:sp>
        <p:nvSpPr>
          <p:cNvPr id="46090" name="灯片编号占位符 1">
            <a:extLst>
              <a:ext uri="{FF2B5EF4-FFF2-40B4-BE49-F238E27FC236}">
                <a16:creationId xmlns:a16="http://schemas.microsoft.com/office/drawing/2014/main" id="{870B3582-1DC1-4196-8A03-35C96E323762}"/>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D4A6621-562C-4369-914E-9D327AA2C082}" type="slidenum">
              <a:rPr lang="en-US" altLang="zh-CN" b="0">
                <a:solidFill>
                  <a:srgbClr val="FF00FF"/>
                </a:solidFill>
              </a:rPr>
              <a:pPr/>
              <a:t>22</a:t>
            </a:fld>
            <a:r>
              <a:rPr lang="en-US" altLang="zh-CN" b="0">
                <a:solidFill>
                  <a:srgbClr val="FF00FF"/>
                </a:solidFill>
              </a:rPr>
              <a:t>/29</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5782"/>
                                        </p:tgtEl>
                                        <p:attrNameLst>
                                          <p:attrName>style.visibility</p:attrName>
                                        </p:attrNameLst>
                                      </p:cBhvr>
                                      <p:to>
                                        <p:strVal val="visible"/>
                                      </p:to>
                                    </p:set>
                                    <p:animEffect transition="in" filter="wipe(left)">
                                      <p:cBhvr>
                                        <p:cTn id="7" dur="500"/>
                                        <p:tgtEl>
                                          <p:spTgt spid="135578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55784"/>
                                        </p:tgtEl>
                                        <p:attrNameLst>
                                          <p:attrName>style.visibility</p:attrName>
                                        </p:attrNameLst>
                                      </p:cBhvr>
                                      <p:to>
                                        <p:strVal val="visible"/>
                                      </p:to>
                                    </p:set>
                                    <p:animEffect transition="in" filter="wipe(left)">
                                      <p:cBhvr>
                                        <p:cTn id="11" dur="500"/>
                                        <p:tgtEl>
                                          <p:spTgt spid="135578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55785"/>
                                        </p:tgtEl>
                                        <p:attrNameLst>
                                          <p:attrName>style.visibility</p:attrName>
                                        </p:attrNameLst>
                                      </p:cBhvr>
                                      <p:to>
                                        <p:strVal val="visible"/>
                                      </p:to>
                                    </p:set>
                                    <p:animEffect transition="in" filter="wipe(left)">
                                      <p:cBhvr>
                                        <p:cTn id="15" dur="500"/>
                                        <p:tgtEl>
                                          <p:spTgt spid="135578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55786"/>
                                        </p:tgtEl>
                                        <p:attrNameLst>
                                          <p:attrName>style.visibility</p:attrName>
                                        </p:attrNameLst>
                                      </p:cBhvr>
                                      <p:to>
                                        <p:strVal val="visible"/>
                                      </p:to>
                                    </p:set>
                                    <p:animEffect transition="in" filter="wipe(left)">
                                      <p:cBhvr>
                                        <p:cTn id="19" dur="500"/>
                                        <p:tgtEl>
                                          <p:spTgt spid="1355786"/>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55783"/>
                                        </p:tgtEl>
                                        <p:attrNameLst>
                                          <p:attrName>style.visibility</p:attrName>
                                        </p:attrNameLst>
                                      </p:cBhvr>
                                      <p:to>
                                        <p:strVal val="visible"/>
                                      </p:to>
                                    </p:set>
                                    <p:animEffect transition="in" filter="wipe(left)">
                                      <p:cBhvr>
                                        <p:cTn id="23" dur="500"/>
                                        <p:tgtEl>
                                          <p:spTgt spid="1355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82" grpId="0"/>
      <p:bldP spid="1355783" grpId="0"/>
      <p:bldP spid="1355784" grpId="0"/>
      <p:bldP spid="1355785" grpId="0"/>
      <p:bldP spid="135578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2">
            <a:extLst>
              <a:ext uri="{FF2B5EF4-FFF2-40B4-BE49-F238E27FC236}">
                <a16:creationId xmlns:a16="http://schemas.microsoft.com/office/drawing/2014/main" id="{9C77FE61-7AD7-4561-A8BC-A227AEEB3D46}"/>
              </a:ext>
            </a:extLst>
          </p:cNvPr>
          <p:cNvSpPr txBox="1">
            <a:spLocks noChangeArrowheads="1"/>
          </p:cNvSpPr>
          <p:nvPr/>
        </p:nvSpPr>
        <p:spPr bwMode="auto">
          <a:xfrm>
            <a:off x="785813" y="3492500"/>
            <a:ext cx="2895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3200">
                <a:solidFill>
                  <a:srgbClr val="00FFFF"/>
                </a:solidFill>
                <a:latin typeface="宋体" panose="02010600030101010101" pitchFamily="2" charset="-122"/>
              </a:rPr>
              <a:t>波动性：</a:t>
            </a:r>
          </a:p>
        </p:txBody>
      </p:sp>
      <p:sp>
        <p:nvSpPr>
          <p:cNvPr id="48130" name="Text Box 3">
            <a:extLst>
              <a:ext uri="{FF2B5EF4-FFF2-40B4-BE49-F238E27FC236}">
                <a16:creationId xmlns:a16="http://schemas.microsoft.com/office/drawing/2014/main" id="{329FE37B-8B35-4EA8-BD15-5577E7C2DFE5}"/>
              </a:ext>
            </a:extLst>
          </p:cNvPr>
          <p:cNvSpPr txBox="1">
            <a:spLocks noChangeArrowheads="1"/>
          </p:cNvSpPr>
          <p:nvPr/>
        </p:nvSpPr>
        <p:spPr bwMode="auto">
          <a:xfrm>
            <a:off x="1214438" y="4254500"/>
            <a:ext cx="7461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0000CC"/>
              </a:buClr>
            </a:pPr>
            <a:r>
              <a:rPr lang="en-US" altLang="zh-CN" sz="3200">
                <a:solidFill>
                  <a:schemeClr val="bg1"/>
                </a:solidFill>
                <a:latin typeface="华文中宋" panose="02010600040101010101" pitchFamily="2" charset="-122"/>
              </a:rPr>
              <a:t>“</a:t>
            </a:r>
            <a:r>
              <a:rPr lang="zh-CN" altLang="en-US" sz="3200">
                <a:solidFill>
                  <a:schemeClr val="bg1"/>
                </a:solidFill>
                <a:latin typeface="华文中宋" panose="02010600040101010101" pitchFamily="2" charset="-122"/>
              </a:rPr>
              <a:t>可叠加性”</a:t>
            </a:r>
          </a:p>
          <a:p>
            <a:pPr>
              <a:spcBef>
                <a:spcPct val="50000"/>
              </a:spcBef>
              <a:buClr>
                <a:srgbClr val="0000CC"/>
              </a:buClr>
            </a:pPr>
            <a:r>
              <a:rPr lang="zh-CN" altLang="en-US" sz="3200">
                <a:solidFill>
                  <a:schemeClr val="bg1"/>
                </a:solidFill>
                <a:latin typeface="华文中宋" panose="02010600040101010101" pitchFamily="2" charset="-122"/>
              </a:rPr>
              <a:t>有“干涉”、“衍射”、“偏振”现象</a:t>
            </a:r>
            <a:endParaRPr lang="zh-CN" altLang="en-US">
              <a:solidFill>
                <a:schemeClr val="bg1"/>
              </a:solidFill>
              <a:latin typeface="华文中宋" panose="02010600040101010101" pitchFamily="2" charset="-122"/>
            </a:endParaRPr>
          </a:p>
        </p:txBody>
      </p:sp>
      <p:sp>
        <p:nvSpPr>
          <p:cNvPr id="48131" name="Text Box 4">
            <a:extLst>
              <a:ext uri="{FF2B5EF4-FFF2-40B4-BE49-F238E27FC236}">
                <a16:creationId xmlns:a16="http://schemas.microsoft.com/office/drawing/2014/main" id="{DC81790C-2575-4FD8-9361-21662BDAD3D7}"/>
              </a:ext>
            </a:extLst>
          </p:cNvPr>
          <p:cNvSpPr txBox="1">
            <a:spLocks noChangeArrowheads="1"/>
          </p:cNvSpPr>
          <p:nvPr/>
        </p:nvSpPr>
        <p:spPr bwMode="auto">
          <a:xfrm>
            <a:off x="1230313" y="5702300"/>
            <a:ext cx="7620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0000CC"/>
              </a:buClr>
            </a:pPr>
            <a:r>
              <a:rPr lang="zh-CN" altLang="en-US" sz="3200">
                <a:solidFill>
                  <a:schemeClr val="bg1"/>
                </a:solidFill>
                <a:latin typeface="华文中宋" panose="02010600040101010101" pitchFamily="2" charset="-122"/>
              </a:rPr>
              <a:t>不是经典的波  </a:t>
            </a:r>
            <a:r>
              <a:rPr lang="zh-CN" altLang="en-US" sz="3200">
                <a:solidFill>
                  <a:srgbClr val="FFFF00"/>
                </a:solidFill>
                <a:latin typeface="华文中宋" panose="02010600040101010101" pitchFamily="2" charset="-122"/>
              </a:rPr>
              <a:t>不代表实在物理量的波动</a:t>
            </a:r>
            <a:endParaRPr lang="zh-CN" altLang="en-US">
              <a:solidFill>
                <a:srgbClr val="FFFF00"/>
              </a:solidFill>
              <a:latin typeface="华文中宋" panose="02010600040101010101" pitchFamily="2" charset="-122"/>
            </a:endParaRPr>
          </a:p>
        </p:txBody>
      </p:sp>
      <p:sp>
        <p:nvSpPr>
          <p:cNvPr id="48132" name="Text Box 5">
            <a:extLst>
              <a:ext uri="{FF2B5EF4-FFF2-40B4-BE49-F238E27FC236}">
                <a16:creationId xmlns:a16="http://schemas.microsoft.com/office/drawing/2014/main" id="{56FEFB1B-236E-44B5-B8C7-E50FEE67AD2C}"/>
              </a:ext>
            </a:extLst>
          </p:cNvPr>
          <p:cNvSpPr txBox="1">
            <a:spLocks noChangeArrowheads="1"/>
          </p:cNvSpPr>
          <p:nvPr/>
        </p:nvSpPr>
        <p:spPr bwMode="auto">
          <a:xfrm>
            <a:off x="755650" y="1268413"/>
            <a:ext cx="2590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spcBef>
                <a:spcPct val="50000"/>
              </a:spcBef>
            </a:pPr>
            <a:r>
              <a:rPr lang="zh-CN" altLang="en-US" sz="3200">
                <a:solidFill>
                  <a:srgbClr val="00FFFF"/>
                </a:solidFill>
                <a:latin typeface="宋体" panose="02010600030101010101" pitchFamily="2" charset="-122"/>
              </a:rPr>
              <a:t>粒子性：</a:t>
            </a:r>
          </a:p>
        </p:txBody>
      </p:sp>
      <p:sp>
        <p:nvSpPr>
          <p:cNvPr id="48133" name="Text Box 6">
            <a:extLst>
              <a:ext uri="{FF2B5EF4-FFF2-40B4-BE49-F238E27FC236}">
                <a16:creationId xmlns:a16="http://schemas.microsoft.com/office/drawing/2014/main" id="{699E6C06-097B-42AD-A184-856716BEA0D4}"/>
              </a:ext>
            </a:extLst>
          </p:cNvPr>
          <p:cNvSpPr txBox="1">
            <a:spLocks noChangeArrowheads="1"/>
          </p:cNvSpPr>
          <p:nvPr/>
        </p:nvSpPr>
        <p:spPr bwMode="auto">
          <a:xfrm>
            <a:off x="1281113" y="1992313"/>
            <a:ext cx="198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0000CC"/>
              </a:buClr>
            </a:pPr>
            <a:r>
              <a:rPr lang="zh-CN" altLang="en-US" sz="3200">
                <a:solidFill>
                  <a:schemeClr val="bg1"/>
                </a:solidFill>
                <a:latin typeface="华文中宋" panose="02010600040101010101" pitchFamily="2" charset="-122"/>
              </a:rPr>
              <a:t>整体性</a:t>
            </a:r>
          </a:p>
        </p:txBody>
      </p:sp>
      <p:sp>
        <p:nvSpPr>
          <p:cNvPr id="48134" name="Text Box 7">
            <a:extLst>
              <a:ext uri="{FF2B5EF4-FFF2-40B4-BE49-F238E27FC236}">
                <a16:creationId xmlns:a16="http://schemas.microsoft.com/office/drawing/2014/main" id="{E5637A41-A736-42DC-BA42-92048B713AD6}"/>
              </a:ext>
            </a:extLst>
          </p:cNvPr>
          <p:cNvSpPr txBox="1">
            <a:spLocks noChangeArrowheads="1"/>
          </p:cNvSpPr>
          <p:nvPr/>
        </p:nvSpPr>
        <p:spPr bwMode="auto">
          <a:xfrm>
            <a:off x="1258888" y="2708275"/>
            <a:ext cx="73945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buClr>
                <a:srgbClr val="0000CC"/>
              </a:buClr>
            </a:pPr>
            <a:r>
              <a:rPr lang="zh-CN" altLang="en-US" sz="3200">
                <a:solidFill>
                  <a:schemeClr val="bg1"/>
                </a:solidFill>
                <a:latin typeface="华文中宋" panose="02010600040101010101" pitchFamily="2" charset="-122"/>
              </a:rPr>
              <a:t>不是经典的粒子  </a:t>
            </a:r>
            <a:r>
              <a:rPr lang="zh-CN" altLang="en-US" sz="3200">
                <a:solidFill>
                  <a:srgbClr val="FFFF00"/>
                </a:solidFill>
                <a:latin typeface="华文中宋" panose="02010600040101010101" pitchFamily="2" charset="-122"/>
              </a:rPr>
              <a:t>没有“轨道”概念</a:t>
            </a:r>
          </a:p>
        </p:txBody>
      </p:sp>
      <p:sp>
        <p:nvSpPr>
          <p:cNvPr id="1357832" name="Rectangle 8">
            <a:extLst>
              <a:ext uri="{FF2B5EF4-FFF2-40B4-BE49-F238E27FC236}">
                <a16:creationId xmlns:a16="http://schemas.microsoft.com/office/drawing/2014/main" id="{9C3CC5E1-546A-4191-9594-DC2FE8073316}"/>
              </a:ext>
            </a:extLst>
          </p:cNvPr>
          <p:cNvSpPr>
            <a:spLocks noChangeArrowheads="1"/>
          </p:cNvSpPr>
          <p:nvPr/>
        </p:nvSpPr>
        <p:spPr bwMode="auto">
          <a:xfrm>
            <a:off x="611188" y="344488"/>
            <a:ext cx="8281987" cy="701675"/>
          </a:xfrm>
          <a:prstGeom prst="rect">
            <a:avLst/>
          </a:prstGeom>
          <a:noFill/>
          <a:ln>
            <a:noFill/>
          </a:ln>
          <a:effectLst/>
        </p:spPr>
        <p:txBody>
          <a:bodyPr>
            <a:spAutoFit/>
          </a:bodyPr>
          <a:lstStyle/>
          <a:p>
            <a:pPr eaLnBrk="0" hangingPunct="0"/>
            <a:r>
              <a:rPr lang="zh-CN" altLang="en-US" sz="4000">
                <a:solidFill>
                  <a:srgbClr val="00FF00"/>
                </a:solidFill>
                <a:latin typeface="宋体" panose="02010600030101010101" pitchFamily="2" charset="-122"/>
              </a:rPr>
              <a:t>对微观粒子波粒二象性的正确理解</a:t>
            </a:r>
          </a:p>
        </p:txBody>
      </p:sp>
      <p:sp>
        <p:nvSpPr>
          <p:cNvPr id="48136" name="灯片编号占位符 1">
            <a:extLst>
              <a:ext uri="{FF2B5EF4-FFF2-40B4-BE49-F238E27FC236}">
                <a16:creationId xmlns:a16="http://schemas.microsoft.com/office/drawing/2014/main" id="{13B58BC8-FAFD-476C-9452-3F8A02ACD027}"/>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BEB7137-5CA3-475D-B25C-337C07C33A67}" type="slidenum">
              <a:rPr lang="en-US" altLang="zh-CN" b="0">
                <a:solidFill>
                  <a:srgbClr val="FF00FF"/>
                </a:solidFill>
              </a:rPr>
              <a:pPr/>
              <a:t>23</a:t>
            </a:fld>
            <a:r>
              <a:rPr lang="en-US" altLang="zh-CN" b="0">
                <a:solidFill>
                  <a:srgbClr val="FF00FF"/>
                </a:solidFill>
              </a:rPr>
              <a:t>/29</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5">
            <a:extLst>
              <a:ext uri="{FF2B5EF4-FFF2-40B4-BE49-F238E27FC236}">
                <a16:creationId xmlns:a16="http://schemas.microsoft.com/office/drawing/2014/main" id="{E002FF7C-5887-4BBB-A75A-C96EB07440A0}"/>
              </a:ext>
            </a:extLst>
          </p:cNvPr>
          <p:cNvSpPr>
            <a:spLocks noChangeArrowheads="1"/>
          </p:cNvSpPr>
          <p:nvPr/>
        </p:nvSpPr>
        <p:spPr bwMode="auto">
          <a:xfrm>
            <a:off x="0" y="2106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nSpc>
                <a:spcPct val="90000"/>
              </a:lnSpc>
            </a:pPr>
            <a:endParaRPr lang="zh-CN" altLang="en-US" sz="1600">
              <a:latin typeface="Calibri" panose="020F0502020204030204" pitchFamily="34" charset="0"/>
            </a:endParaRPr>
          </a:p>
        </p:txBody>
      </p:sp>
      <p:pic>
        <p:nvPicPr>
          <p:cNvPr id="3" name="Picture 4">
            <a:extLst>
              <a:ext uri="{FF2B5EF4-FFF2-40B4-BE49-F238E27FC236}">
                <a16:creationId xmlns:a16="http://schemas.microsoft.com/office/drawing/2014/main" id="{32C30171-3E82-42BA-9059-68EC446CA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843136"/>
            <a:ext cx="2936875"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4F46B85A-F182-4118-9E74-73468116E749}"/>
              </a:ext>
            </a:extLst>
          </p:cNvPr>
          <p:cNvSpPr>
            <a:spLocks noChangeArrowheads="1"/>
          </p:cNvSpPr>
          <p:nvPr/>
        </p:nvSpPr>
        <p:spPr bwMode="auto">
          <a:xfrm>
            <a:off x="6357938" y="4787304"/>
            <a:ext cx="1733550" cy="369888"/>
          </a:xfrm>
          <a:prstGeom prst="rect">
            <a:avLst/>
          </a:prstGeom>
          <a:noFill/>
          <a:ln w="9525">
            <a:noFill/>
            <a:miter lim="800000"/>
          </a:ln>
          <a:effectLst/>
        </p:spPr>
        <p:txBody>
          <a:bodyPr wrap="none" anchor="ctr">
            <a:spAutoFit/>
          </a:bodyPr>
          <a:lstStyle/>
          <a:p>
            <a:pPr eaLnBrk="0" hangingPunct="0">
              <a:lnSpc>
                <a:spcPct val="90000"/>
              </a:lnSpc>
              <a:buFont typeface="Arial" panose="020B0604020202020204" pitchFamily="34" charset="0"/>
              <a:buNone/>
            </a:pPr>
            <a:r>
              <a:rPr lang="zh-CN" altLang="en-US" sz="2000" dirty="0">
                <a:solidFill>
                  <a:srgbClr val="FFFF00"/>
                </a:solidFill>
                <a:effectLst>
                  <a:outerShdw blurRad="38100" dist="38100" dir="2700000" algn="tl">
                    <a:srgbClr val="000000">
                      <a:alpha val="43137"/>
                    </a:srgbClr>
                  </a:outerShdw>
                </a:effectLst>
                <a:latin typeface="宋体" panose="02010600030101010101" pitchFamily="2" charset="-122"/>
              </a:rPr>
              <a:t>少女？老妇？</a:t>
            </a:r>
          </a:p>
        </p:txBody>
      </p:sp>
      <p:sp>
        <p:nvSpPr>
          <p:cNvPr id="5" name="Rectangle 7">
            <a:extLst>
              <a:ext uri="{FF2B5EF4-FFF2-40B4-BE49-F238E27FC236}">
                <a16:creationId xmlns:a16="http://schemas.microsoft.com/office/drawing/2014/main" id="{4DD4E131-A1B5-48E7-B6B9-289AD87CEBDE}"/>
              </a:ext>
            </a:extLst>
          </p:cNvPr>
          <p:cNvSpPr>
            <a:spLocks noChangeArrowheads="1"/>
          </p:cNvSpPr>
          <p:nvPr/>
        </p:nvSpPr>
        <p:spPr bwMode="auto">
          <a:xfrm>
            <a:off x="500063" y="642938"/>
            <a:ext cx="5057775" cy="457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lnSpc>
                <a:spcPts val="3500"/>
              </a:lnSpc>
            </a:pPr>
            <a:r>
              <a:rPr lang="zh-CN" altLang="en-US">
                <a:solidFill>
                  <a:srgbClr val="FFFF00"/>
                </a:solidFill>
                <a:latin typeface="宋体" panose="02010600030101010101" pitchFamily="2" charset="-122"/>
                <a:ea typeface="仿宋_GB2312" pitchFamily="49" charset="-122"/>
              </a:rPr>
              <a:t>微观粒子波粒二象性：</a:t>
            </a:r>
            <a:r>
              <a:rPr lang="zh-CN" altLang="en-US">
                <a:solidFill>
                  <a:schemeClr val="bg1"/>
                </a:solidFill>
                <a:latin typeface="宋体" panose="02010600030101010101" pitchFamily="2" charset="-122"/>
                <a:ea typeface="仿宋_GB2312" pitchFamily="49" charset="-122"/>
              </a:rPr>
              <a:t>微观粒子某些条件下表现出粒子性（光与物质作用），另一些条件下表现出波动性（光在空间传播），粒子性和波动性不会在同一观测中同时出现，不会在同一实验中直接冲突，</a:t>
            </a:r>
            <a:r>
              <a:rPr lang="zh-CN" altLang="en-US">
                <a:solidFill>
                  <a:srgbClr val="FFFF00"/>
                </a:solidFill>
                <a:latin typeface="宋体" panose="02010600030101010101" pitchFamily="2" charset="-122"/>
                <a:ea typeface="仿宋_GB2312" pitchFamily="49" charset="-122"/>
              </a:rPr>
              <a:t>互相排斥的</a:t>
            </a:r>
            <a:r>
              <a:rPr lang="zh-CN" altLang="en-US">
                <a:solidFill>
                  <a:schemeClr val="bg1"/>
                </a:solidFill>
                <a:latin typeface="宋体" panose="02010600030101010101" pitchFamily="2" charset="-122"/>
                <a:ea typeface="仿宋_GB2312" pitchFamily="49" charset="-122"/>
              </a:rPr>
              <a:t>；两种概念在描述微观现象、解释实验时又都是不可缺少的，企图放弃哪一个都不行，又是</a:t>
            </a:r>
            <a:r>
              <a:rPr lang="zh-CN" altLang="en-US">
                <a:solidFill>
                  <a:srgbClr val="FFFF00"/>
                </a:solidFill>
                <a:latin typeface="宋体" panose="02010600030101010101" pitchFamily="2" charset="-122"/>
                <a:ea typeface="仿宋_GB2312" pitchFamily="49" charset="-122"/>
              </a:rPr>
              <a:t>互补</a:t>
            </a:r>
            <a:r>
              <a:rPr lang="zh-CN" altLang="en-US">
                <a:solidFill>
                  <a:schemeClr val="bg1"/>
                </a:solidFill>
                <a:latin typeface="宋体" panose="02010600030101010101" pitchFamily="2" charset="-122"/>
                <a:ea typeface="仿宋_GB2312" pitchFamily="49" charset="-122"/>
              </a:rPr>
              <a:t>的。</a:t>
            </a:r>
            <a:r>
              <a:rPr lang="en-US" altLang="zh-CN">
                <a:solidFill>
                  <a:schemeClr val="bg1"/>
                </a:solidFill>
                <a:latin typeface="宋体" panose="02010600030101010101" pitchFamily="2" charset="-122"/>
                <a:ea typeface="仿宋_GB2312" pitchFamily="49" charset="-122"/>
              </a:rPr>
              <a:t>Bohr</a:t>
            </a:r>
            <a:r>
              <a:rPr lang="zh-CN" altLang="en-US">
                <a:solidFill>
                  <a:schemeClr val="bg1"/>
                </a:solidFill>
                <a:latin typeface="宋体" panose="02010600030101010101" pitchFamily="2" charset="-122"/>
                <a:ea typeface="仿宋_GB2312" pitchFamily="49" charset="-122"/>
              </a:rPr>
              <a:t>称之为</a:t>
            </a:r>
            <a:r>
              <a:rPr lang="zh-CN" altLang="en-US">
                <a:solidFill>
                  <a:srgbClr val="66FF99"/>
                </a:solidFill>
                <a:latin typeface="宋体" panose="02010600030101010101" pitchFamily="2" charset="-122"/>
                <a:ea typeface="仿宋_GB2312" pitchFamily="49" charset="-122"/>
              </a:rPr>
              <a:t>并协原理。</a:t>
            </a:r>
          </a:p>
        </p:txBody>
      </p:sp>
      <p:sp>
        <p:nvSpPr>
          <p:cNvPr id="6" name="Rectangle 8">
            <a:extLst>
              <a:ext uri="{FF2B5EF4-FFF2-40B4-BE49-F238E27FC236}">
                <a16:creationId xmlns:a16="http://schemas.microsoft.com/office/drawing/2014/main" id="{F27051C9-42D5-44E1-8CC5-47F8154F29CA}"/>
              </a:ext>
            </a:extLst>
          </p:cNvPr>
          <p:cNvSpPr>
            <a:spLocks noChangeArrowheads="1"/>
          </p:cNvSpPr>
          <p:nvPr/>
        </p:nvSpPr>
        <p:spPr bwMode="auto">
          <a:xfrm>
            <a:off x="500063" y="5356225"/>
            <a:ext cx="82867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ts val="3500"/>
              </a:lnSpc>
            </a:pPr>
            <a:r>
              <a:rPr lang="zh-CN" altLang="en-US">
                <a:solidFill>
                  <a:schemeClr val="bg1"/>
                </a:solidFill>
                <a:latin typeface="宋体" panose="02010600030101010101" pitchFamily="2" charset="-122"/>
                <a:ea typeface="仿宋_GB2312" pitchFamily="49" charset="-122"/>
              </a:rPr>
              <a:t>波动性和粒子性实际就是微观粒子一体两面，</a:t>
            </a:r>
            <a:r>
              <a:rPr lang="zh-CN" altLang="en-US">
                <a:solidFill>
                  <a:srgbClr val="FFFF00"/>
                </a:solidFill>
                <a:latin typeface="宋体" panose="02010600030101010101" pitchFamily="2" charset="-122"/>
                <a:ea typeface="仿宋_GB2312" pitchFamily="49" charset="-122"/>
              </a:rPr>
              <a:t>既是波又是粒子</a:t>
            </a:r>
            <a:r>
              <a:rPr lang="zh-CN" altLang="en-US">
                <a:solidFill>
                  <a:schemeClr val="bg1"/>
                </a:solidFill>
                <a:latin typeface="宋体" panose="02010600030101010101" pitchFamily="2" charset="-122"/>
                <a:ea typeface="仿宋_GB2312" pitchFamily="49" charset="-122"/>
              </a:rPr>
              <a:t>，</a:t>
            </a:r>
            <a:r>
              <a:rPr lang="zh-CN" altLang="en-US">
                <a:solidFill>
                  <a:srgbClr val="FFFF00"/>
                </a:solidFill>
                <a:latin typeface="宋体" panose="02010600030101010101" pitchFamily="2" charset="-122"/>
                <a:ea typeface="仿宋_GB2312" pitchFamily="49" charset="-122"/>
              </a:rPr>
              <a:t>既不是波又不是粒子</a:t>
            </a:r>
            <a:r>
              <a:rPr lang="zh-CN" altLang="en-US">
                <a:solidFill>
                  <a:schemeClr val="bg1"/>
                </a:solidFill>
                <a:latin typeface="宋体" panose="02010600030101010101" pitchFamily="2" charset="-122"/>
                <a:ea typeface="仿宋_GB2312" pitchFamily="49" charset="-122"/>
              </a:rPr>
              <a:t>。</a:t>
            </a:r>
          </a:p>
        </p:txBody>
      </p:sp>
      <p:sp>
        <p:nvSpPr>
          <p:cNvPr id="49158" name="灯片编号占位符 1">
            <a:extLst>
              <a:ext uri="{FF2B5EF4-FFF2-40B4-BE49-F238E27FC236}">
                <a16:creationId xmlns:a16="http://schemas.microsoft.com/office/drawing/2014/main" id="{E8FCD981-4E0A-4DD5-B556-5DAB776CF532}"/>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1ED0DC1-717B-4EAC-BE29-C23F52367741}" type="slidenum">
              <a:rPr lang="en-US" altLang="zh-CN" b="0">
                <a:solidFill>
                  <a:srgbClr val="FF00FF"/>
                </a:solidFill>
              </a:rPr>
              <a:pPr/>
              <a:t>24</a:t>
            </a:fld>
            <a:r>
              <a:rPr lang="en-US" altLang="zh-CN" b="0">
                <a:solidFill>
                  <a:srgbClr val="FF00FF"/>
                </a:solidFill>
              </a:rPr>
              <a:t>/29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6EBABBD5-9F53-4185-8FCF-E7CCD0CC82CB}"/>
              </a:ext>
            </a:extLst>
          </p:cNvPr>
          <p:cNvSpPr>
            <a:spLocks noChangeArrowheads="1"/>
          </p:cNvSpPr>
          <p:nvPr/>
        </p:nvSpPr>
        <p:spPr bwMode="auto">
          <a:xfrm>
            <a:off x="446088" y="2000250"/>
            <a:ext cx="5483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FFFF"/>
                </a:solidFill>
              </a:rPr>
              <a:t>1. </a:t>
            </a:r>
            <a:r>
              <a:rPr lang="zh-CN" altLang="en-US">
                <a:solidFill>
                  <a:srgbClr val="00FFFF"/>
                </a:solidFill>
                <a:latin typeface="华文中宋" panose="02010600040101010101" pitchFamily="2" charset="-122"/>
                <a:ea typeface="华文中宋" panose="02010600040101010101" pitchFamily="2" charset="-122"/>
              </a:rPr>
              <a:t>动量 </a:t>
            </a:r>
            <a:r>
              <a:rPr lang="en-US" altLang="zh-CN">
                <a:solidFill>
                  <a:srgbClr val="00FFFF"/>
                </a:solidFill>
                <a:latin typeface="华文中宋" panose="02010600040101010101" pitchFamily="2" charset="-122"/>
                <a:ea typeface="华文中宋" panose="02010600040101010101" pitchFamily="2" charset="-122"/>
              </a:rPr>
              <a:t>— </a:t>
            </a:r>
            <a:r>
              <a:rPr lang="zh-CN" altLang="en-US">
                <a:solidFill>
                  <a:srgbClr val="00FFFF"/>
                </a:solidFill>
                <a:latin typeface="华文中宋" panose="02010600040101010101" pitchFamily="2" charset="-122"/>
                <a:ea typeface="华文中宋" panose="02010600040101010101" pitchFamily="2" charset="-122"/>
              </a:rPr>
              <a:t>坐标不确定关系</a:t>
            </a:r>
          </a:p>
        </p:txBody>
      </p:sp>
      <p:sp>
        <p:nvSpPr>
          <p:cNvPr id="73731" name="Rectangle 3">
            <a:extLst>
              <a:ext uri="{FF2B5EF4-FFF2-40B4-BE49-F238E27FC236}">
                <a16:creationId xmlns:a16="http://schemas.microsoft.com/office/drawing/2014/main" id="{FA88ED6C-5AFD-4B84-84F3-975DC8A75A32}"/>
              </a:ext>
            </a:extLst>
          </p:cNvPr>
          <p:cNvSpPr>
            <a:spLocks noChangeArrowheads="1"/>
          </p:cNvSpPr>
          <p:nvPr/>
        </p:nvSpPr>
        <p:spPr bwMode="auto">
          <a:xfrm>
            <a:off x="714375" y="2500313"/>
            <a:ext cx="7924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hlink"/>
                </a:solidFill>
                <a:ea typeface="华文中宋" panose="02010600040101010101" pitchFamily="2" charset="-122"/>
              </a:rPr>
              <a:t>微观粒子的位置坐标</a:t>
            </a:r>
            <a:r>
              <a:rPr lang="zh-CN" altLang="en-US">
                <a:solidFill>
                  <a:srgbClr val="FFCC66"/>
                </a:solidFill>
              </a:rPr>
              <a:t>  </a:t>
            </a:r>
            <a:r>
              <a:rPr lang="en-US" altLang="zh-CN" i="1">
                <a:solidFill>
                  <a:srgbClr val="66FFFF"/>
                </a:solidFill>
              </a:rPr>
              <a:t>x </a:t>
            </a:r>
            <a:r>
              <a:rPr lang="zh-CN" altLang="en-US">
                <a:solidFill>
                  <a:schemeClr val="hlink"/>
                </a:solidFill>
              </a:rPr>
              <a:t>、</a:t>
            </a:r>
            <a:r>
              <a:rPr lang="zh-CN" altLang="en-US">
                <a:solidFill>
                  <a:schemeClr val="hlink"/>
                </a:solidFill>
                <a:ea typeface="华文中宋" panose="02010600040101010101" pitchFamily="2" charset="-122"/>
              </a:rPr>
              <a:t>动量分量</a:t>
            </a:r>
            <a:r>
              <a:rPr lang="zh-CN" altLang="en-US">
                <a:solidFill>
                  <a:srgbClr val="FFCC66"/>
                </a:solidFill>
              </a:rPr>
              <a:t>  </a:t>
            </a:r>
            <a:r>
              <a:rPr lang="en-US" altLang="zh-CN" i="1">
                <a:solidFill>
                  <a:srgbClr val="66FFFF"/>
                </a:solidFill>
              </a:rPr>
              <a:t>p</a:t>
            </a:r>
            <a:r>
              <a:rPr lang="en-US" altLang="zh-CN" i="1" baseline="-25000">
                <a:solidFill>
                  <a:srgbClr val="66FFFF"/>
                </a:solidFill>
              </a:rPr>
              <a:t>x</a:t>
            </a:r>
            <a:r>
              <a:rPr lang="en-US" altLang="zh-CN">
                <a:solidFill>
                  <a:srgbClr val="66FFFF"/>
                </a:solidFill>
              </a:rPr>
              <a:t> </a:t>
            </a:r>
            <a:r>
              <a:rPr lang="zh-CN" altLang="en-US">
                <a:solidFill>
                  <a:schemeClr val="hlink"/>
                </a:solidFill>
                <a:ea typeface="华文中宋" panose="02010600040101010101" pitchFamily="2" charset="-122"/>
              </a:rPr>
              <a:t>不能同时具有确定的值</a:t>
            </a:r>
            <a:endParaRPr lang="zh-CN" altLang="en-US">
              <a:solidFill>
                <a:schemeClr val="hlink"/>
              </a:solidFill>
            </a:endParaRPr>
          </a:p>
        </p:txBody>
      </p:sp>
      <p:sp>
        <p:nvSpPr>
          <p:cNvPr id="73732" name="Rectangle 4">
            <a:extLst>
              <a:ext uri="{FF2B5EF4-FFF2-40B4-BE49-F238E27FC236}">
                <a16:creationId xmlns:a16="http://schemas.microsoft.com/office/drawing/2014/main" id="{3E457CCC-90FF-4A81-B5CE-89A6EDAD192D}"/>
              </a:ext>
            </a:extLst>
          </p:cNvPr>
          <p:cNvSpPr>
            <a:spLocks noChangeArrowheads="1"/>
          </p:cNvSpPr>
          <p:nvPr/>
        </p:nvSpPr>
        <p:spPr bwMode="auto">
          <a:xfrm>
            <a:off x="733425" y="5286375"/>
            <a:ext cx="76962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a:solidFill>
                  <a:schemeClr val="hlink"/>
                </a:solidFill>
                <a:ea typeface="楷体_GB2312" pitchFamily="49" charset="-122"/>
              </a:rPr>
              <a:t>一个量确定的越准确，另一个量的不确定程度就越大。</a:t>
            </a:r>
          </a:p>
        </p:txBody>
      </p:sp>
      <p:graphicFrame>
        <p:nvGraphicFramePr>
          <p:cNvPr id="73733" name="Object 5">
            <a:extLst>
              <a:ext uri="{FF2B5EF4-FFF2-40B4-BE49-F238E27FC236}">
                <a16:creationId xmlns:a16="http://schemas.microsoft.com/office/drawing/2014/main" id="{1B7C32B5-32AA-44DF-8B27-0A2323ACDC74}"/>
              </a:ext>
            </a:extLst>
          </p:cNvPr>
          <p:cNvGraphicFramePr>
            <a:graphicFrameLocks noChangeAspect="1"/>
          </p:cNvGraphicFramePr>
          <p:nvPr/>
        </p:nvGraphicFramePr>
        <p:xfrm>
          <a:off x="928688" y="3675063"/>
          <a:ext cx="1285875" cy="406400"/>
        </p:xfrm>
        <a:graphic>
          <a:graphicData uri="http://schemas.openxmlformats.org/presentationml/2006/ole">
            <mc:AlternateContent xmlns:mc="http://schemas.openxmlformats.org/markup-compatibility/2006">
              <mc:Choice xmlns:v="urn:schemas-microsoft-com:vml" Requires="v">
                <p:oleObj spid="_x0000_s501796" r:id="rId4" imgW="1300680" imgH="470520" progId="Equation.3">
                  <p:embed/>
                </p:oleObj>
              </mc:Choice>
              <mc:Fallback>
                <p:oleObj r:id="rId4" imgW="1300680" imgH="470520" progId="Equation.3">
                  <p:embed/>
                  <p:pic>
                    <p:nvPicPr>
                      <p:cNvPr id="73733" name="Object 5">
                        <a:extLst>
                          <a:ext uri="{FF2B5EF4-FFF2-40B4-BE49-F238E27FC236}">
                            <a16:creationId xmlns:a16="http://schemas.microsoft.com/office/drawing/2014/main" id="{1B7C32B5-32AA-44DF-8B27-0A2323ACDC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8" y="3675063"/>
                        <a:ext cx="12858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3734" name="Rectangle 6">
            <a:extLst>
              <a:ext uri="{FF2B5EF4-FFF2-40B4-BE49-F238E27FC236}">
                <a16:creationId xmlns:a16="http://schemas.microsoft.com/office/drawing/2014/main" id="{22127F23-3517-4B74-8CF4-4DC5382FBDC9}"/>
              </a:ext>
            </a:extLst>
          </p:cNvPr>
          <p:cNvSpPr>
            <a:spLocks noChangeArrowheads="1"/>
          </p:cNvSpPr>
          <p:nvPr/>
        </p:nvSpPr>
        <p:spPr bwMode="auto">
          <a:xfrm>
            <a:off x="2286000" y="3586163"/>
            <a:ext cx="58578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a:solidFill>
                  <a:schemeClr val="hlink"/>
                </a:solidFill>
                <a:ea typeface="华文中宋" panose="02010600040101010101" pitchFamily="2" charset="-122"/>
              </a:rPr>
              <a:t>分别是</a:t>
            </a:r>
            <a:r>
              <a:rPr lang="zh-CN" altLang="en-US">
                <a:solidFill>
                  <a:schemeClr val="bg1"/>
                </a:solidFill>
              </a:rPr>
              <a:t> </a:t>
            </a:r>
            <a:r>
              <a:rPr lang="zh-CN" altLang="en-US">
                <a:solidFill>
                  <a:srgbClr val="FFCC66"/>
                </a:solidFill>
              </a:rPr>
              <a:t> </a:t>
            </a:r>
            <a:r>
              <a:rPr lang="en-US" altLang="zh-CN" i="1">
                <a:solidFill>
                  <a:srgbClr val="66FFFF"/>
                </a:solidFill>
              </a:rPr>
              <a:t>x</a:t>
            </a:r>
            <a:r>
              <a:rPr lang="zh-CN" altLang="en-US">
                <a:solidFill>
                  <a:srgbClr val="66FFFF"/>
                </a:solidFill>
              </a:rPr>
              <a:t>、</a:t>
            </a:r>
            <a:r>
              <a:rPr lang="zh-CN" altLang="en-US" baseline="-20000">
                <a:solidFill>
                  <a:srgbClr val="66FFFF"/>
                </a:solidFill>
              </a:rPr>
              <a:t>  </a:t>
            </a:r>
            <a:r>
              <a:rPr lang="en-US" altLang="zh-CN" i="1">
                <a:solidFill>
                  <a:srgbClr val="66FFFF"/>
                </a:solidFill>
              </a:rPr>
              <a:t>p</a:t>
            </a:r>
            <a:r>
              <a:rPr lang="en-US" altLang="zh-CN" baseline="-20000">
                <a:solidFill>
                  <a:srgbClr val="66FFFF"/>
                </a:solidFill>
              </a:rPr>
              <a:t>x</a:t>
            </a:r>
            <a:r>
              <a:rPr lang="en-US" altLang="zh-CN" baseline="-20000">
                <a:solidFill>
                  <a:srgbClr val="99FFCC"/>
                </a:solidFill>
              </a:rPr>
              <a:t>  </a:t>
            </a:r>
            <a:r>
              <a:rPr lang="zh-CN" altLang="en-US">
                <a:solidFill>
                  <a:schemeClr val="hlink"/>
                </a:solidFill>
                <a:ea typeface="华文中宋" panose="02010600040101010101" pitchFamily="2" charset="-122"/>
              </a:rPr>
              <a:t>的不确定量，其乘积</a:t>
            </a:r>
          </a:p>
        </p:txBody>
      </p:sp>
      <p:sp>
        <p:nvSpPr>
          <p:cNvPr id="73735" name="Text Box 7">
            <a:extLst>
              <a:ext uri="{FF2B5EF4-FFF2-40B4-BE49-F238E27FC236}">
                <a16:creationId xmlns:a16="http://schemas.microsoft.com/office/drawing/2014/main" id="{D94D8FC1-3887-4400-BF68-407E92BBD6B4}"/>
              </a:ext>
            </a:extLst>
          </p:cNvPr>
          <p:cNvSpPr txBox="1">
            <a:spLocks noChangeArrowheads="1"/>
          </p:cNvSpPr>
          <p:nvPr/>
        </p:nvSpPr>
        <p:spPr bwMode="auto">
          <a:xfrm>
            <a:off x="749300" y="5872163"/>
            <a:ext cx="6537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hlink"/>
                </a:solidFill>
                <a:ea typeface="华文中宋" panose="02010600040101010101" pitchFamily="2" charset="-122"/>
              </a:rPr>
              <a:t>借助电子单缝衍射实验加以说明</a:t>
            </a:r>
          </a:p>
        </p:txBody>
      </p:sp>
      <p:sp>
        <p:nvSpPr>
          <p:cNvPr id="73736" name="Rectangle 8">
            <a:extLst>
              <a:ext uri="{FF2B5EF4-FFF2-40B4-BE49-F238E27FC236}">
                <a16:creationId xmlns:a16="http://schemas.microsoft.com/office/drawing/2014/main" id="{3D155AD9-F9AE-4DDB-AE8C-46AA3B88199B}"/>
              </a:ext>
            </a:extLst>
          </p:cNvPr>
          <p:cNvSpPr>
            <a:spLocks noChangeArrowheads="1"/>
          </p:cNvSpPr>
          <p:nvPr/>
        </p:nvSpPr>
        <p:spPr bwMode="auto">
          <a:xfrm>
            <a:off x="2071688" y="4259263"/>
            <a:ext cx="2592387" cy="936625"/>
          </a:xfrm>
          <a:prstGeom prst="rect">
            <a:avLst/>
          </a:prstGeom>
          <a:noFill/>
          <a:ln w="12700">
            <a:solidFill>
              <a:srgbClr val="FF0000">
                <a:alpha val="59999"/>
              </a:srgbClr>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73737" name="Object 9">
            <a:extLst>
              <a:ext uri="{FF2B5EF4-FFF2-40B4-BE49-F238E27FC236}">
                <a16:creationId xmlns:a16="http://schemas.microsoft.com/office/drawing/2014/main" id="{8BAA177F-7780-45D9-B623-27746187B21B}"/>
              </a:ext>
            </a:extLst>
          </p:cNvPr>
          <p:cNvGraphicFramePr>
            <a:graphicFrameLocks/>
          </p:cNvGraphicFramePr>
          <p:nvPr/>
        </p:nvGraphicFramePr>
        <p:xfrm>
          <a:off x="2432050" y="4259263"/>
          <a:ext cx="1903413" cy="906462"/>
        </p:xfrm>
        <a:graphic>
          <a:graphicData uri="http://schemas.openxmlformats.org/presentationml/2006/ole">
            <mc:AlternateContent xmlns:mc="http://schemas.openxmlformats.org/markup-compatibility/2006">
              <mc:Choice xmlns:v="urn:schemas-microsoft-com:vml" Requires="v">
                <p:oleObj spid="_x0000_s501797" r:id="rId6" imgW="1838880" imgH="940680" progId="Equation.3">
                  <p:embed/>
                </p:oleObj>
              </mc:Choice>
              <mc:Fallback>
                <p:oleObj r:id="rId6" imgW="1838880" imgH="940680" progId="Equation.3">
                  <p:embed/>
                  <p:pic>
                    <p:nvPicPr>
                      <p:cNvPr id="73737" name="Object 9">
                        <a:extLst>
                          <a:ext uri="{FF2B5EF4-FFF2-40B4-BE49-F238E27FC236}">
                            <a16:creationId xmlns:a16="http://schemas.microsoft.com/office/drawing/2014/main" id="{8BAA177F-7780-45D9-B623-27746187B2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050" y="4259263"/>
                        <a:ext cx="1903413"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54" name="Rectangle 10">
            <a:extLst>
              <a:ext uri="{FF2B5EF4-FFF2-40B4-BE49-F238E27FC236}">
                <a16:creationId xmlns:a16="http://schemas.microsoft.com/office/drawing/2014/main" id="{76E2C8B9-EBD1-44C6-B61F-730C3133071F}"/>
              </a:ext>
            </a:extLst>
          </p:cNvPr>
          <p:cNvSpPr>
            <a:spLocks noChangeArrowheads="1"/>
          </p:cNvSpPr>
          <p:nvPr/>
        </p:nvSpPr>
        <p:spPr bwMode="auto">
          <a:xfrm>
            <a:off x="428625" y="1027113"/>
            <a:ext cx="820896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14000"/>
              </a:lnSpc>
            </a:pPr>
            <a:r>
              <a:rPr lang="en-US" altLang="zh-CN">
                <a:solidFill>
                  <a:schemeClr val="hlink"/>
                </a:solidFill>
                <a:latin typeface="华文中宋" panose="02010600040101010101" pitchFamily="2" charset="-122"/>
                <a:ea typeface="华文中宋" panose="02010600040101010101" pitchFamily="2" charset="-122"/>
              </a:rPr>
              <a:t>1926</a:t>
            </a:r>
            <a:r>
              <a:rPr lang="zh-CN" altLang="en-US">
                <a:solidFill>
                  <a:schemeClr val="hlink"/>
                </a:solidFill>
                <a:latin typeface="华文中宋" panose="02010600040101010101" pitchFamily="2" charset="-122"/>
                <a:ea typeface="华文中宋" panose="02010600040101010101" pitchFamily="2" charset="-122"/>
              </a:rPr>
              <a:t>年，海森伯分析了一些理想实验并考虑到德布罗意关系，得出不确定关系</a:t>
            </a:r>
            <a:endParaRPr lang="en-US" altLang="zh-CN">
              <a:solidFill>
                <a:schemeClr val="hlink"/>
              </a:solidFill>
              <a:latin typeface="华文中宋" panose="02010600040101010101" pitchFamily="2" charset="-122"/>
              <a:ea typeface="华文中宋" panose="02010600040101010101" pitchFamily="2" charset="-122"/>
            </a:endParaRPr>
          </a:p>
        </p:txBody>
      </p:sp>
      <p:sp>
        <p:nvSpPr>
          <p:cNvPr id="57354" name="灯片编号占位符 1">
            <a:extLst>
              <a:ext uri="{FF2B5EF4-FFF2-40B4-BE49-F238E27FC236}">
                <a16:creationId xmlns:a16="http://schemas.microsoft.com/office/drawing/2014/main" id="{049E0BAA-52B0-4997-8B0F-5D078668E99C}"/>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7D2D775-D369-4223-8B68-847DCDEC57FA}" type="slidenum">
              <a:rPr lang="en-US" altLang="zh-CN" b="0">
                <a:solidFill>
                  <a:srgbClr val="FF00FF"/>
                </a:solidFill>
              </a:rPr>
              <a:pPr/>
              <a:t>25</a:t>
            </a:fld>
            <a:r>
              <a:rPr lang="en-US" altLang="zh-CN" b="0">
                <a:solidFill>
                  <a:srgbClr val="FF00FF"/>
                </a:solidFill>
              </a:rPr>
              <a:t>/29</a:t>
            </a:r>
          </a:p>
        </p:txBody>
      </p:sp>
      <p:sp>
        <p:nvSpPr>
          <p:cNvPr id="13" name="Rectangle 25">
            <a:extLst>
              <a:ext uri="{FF2B5EF4-FFF2-40B4-BE49-F238E27FC236}">
                <a16:creationId xmlns:a16="http://schemas.microsoft.com/office/drawing/2014/main" id="{379B2D10-ECD3-4BFC-AB77-AF198C70A721}"/>
              </a:ext>
            </a:extLst>
          </p:cNvPr>
          <p:cNvSpPr>
            <a:spLocks noChangeArrowheads="1"/>
          </p:cNvSpPr>
          <p:nvPr/>
        </p:nvSpPr>
        <p:spPr bwMode="auto">
          <a:xfrm>
            <a:off x="438150" y="428625"/>
            <a:ext cx="5776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rgbClr val="FFFF00"/>
                </a:solidFill>
              </a:rPr>
              <a:t>三</a:t>
            </a:r>
            <a:r>
              <a:rPr lang="en-US" altLang="zh-CN" sz="2800">
                <a:solidFill>
                  <a:srgbClr val="FFFF00"/>
                </a:solidFill>
              </a:rPr>
              <a:t>. </a:t>
            </a:r>
            <a:r>
              <a:rPr lang="zh-CN" altLang="en-US" sz="2800">
                <a:solidFill>
                  <a:srgbClr val="FFFF00"/>
                </a:solidFill>
              </a:rPr>
              <a:t>不确定关系</a:t>
            </a:r>
            <a:r>
              <a:rPr lang="zh-CN" altLang="en-US" sz="2800">
                <a:solidFill>
                  <a:schemeClr val="hlink"/>
                </a:solidFill>
                <a:latin typeface="华文中宋" panose="02010600040101010101" pitchFamily="2" charset="-122"/>
                <a:ea typeface="华文中宋" panose="02010600040101010101" pitchFamily="2" charset="-122"/>
              </a:rPr>
              <a:t>（测不准关系）</a:t>
            </a:r>
            <a:endParaRPr lang="en-US" altLang="zh-CN" sz="2800">
              <a:solidFill>
                <a:schemeClr val="accent1"/>
              </a:solidFill>
            </a:endParaRPr>
          </a:p>
        </p:txBody>
      </p:sp>
      <p:sp>
        <p:nvSpPr>
          <p:cNvPr id="14" name="圆角矩形标注 13">
            <a:extLst>
              <a:ext uri="{FF2B5EF4-FFF2-40B4-BE49-F238E27FC236}">
                <a16:creationId xmlns:a16="http://schemas.microsoft.com/office/drawing/2014/main" id="{0A71D202-C12C-4D55-B4D5-A5DD32DFC4C6}"/>
              </a:ext>
            </a:extLst>
          </p:cNvPr>
          <p:cNvSpPr>
            <a:spLocks noChangeArrowheads="1"/>
          </p:cNvSpPr>
          <p:nvPr/>
        </p:nvSpPr>
        <p:spPr bwMode="auto">
          <a:xfrm>
            <a:off x="5000625" y="4500563"/>
            <a:ext cx="3500438" cy="500062"/>
          </a:xfrm>
          <a:prstGeom prst="wedgeRoundRectCallout">
            <a:avLst>
              <a:gd name="adj1" fmla="val -66870"/>
              <a:gd name="adj2" fmla="val -52838"/>
              <a:gd name="adj3" fmla="val 16667"/>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zh-CN" altLang="en-US">
                <a:solidFill>
                  <a:srgbClr val="FFFF00"/>
                </a:solidFill>
              </a:rPr>
              <a:t>约化普朗克常量  </a:t>
            </a:r>
            <a:r>
              <a:rPr lang="en-US" altLang="zh-CN">
                <a:solidFill>
                  <a:srgbClr val="FFFF00"/>
                </a:solidFill>
              </a:rPr>
              <a:t>h/2</a:t>
            </a:r>
            <a:r>
              <a:rPr lang="el-GR" altLang="zh-CN">
                <a:solidFill>
                  <a:srgbClr val="FFFF00"/>
                </a:solidFill>
              </a:rPr>
              <a:t>π</a:t>
            </a:r>
            <a:endParaRPr lang="zh-CN" altLang="en-US">
              <a:solidFill>
                <a:srgbClr val="FFFF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54"/>
                                        </p:tgtEl>
                                        <p:attrNameLst>
                                          <p:attrName>style.visibility</p:attrName>
                                        </p:attrNameLst>
                                      </p:cBhvr>
                                      <p:to>
                                        <p:strVal val="visible"/>
                                      </p:to>
                                    </p:set>
                                    <p:animEffect transition="in" filter="blinds(horizontal)">
                                      <p:cBhvr>
                                        <p:cTn id="12" dur="500"/>
                                        <p:tgtEl>
                                          <p:spTgt spid="61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730"/>
                                        </p:tgtEl>
                                        <p:attrNameLst>
                                          <p:attrName>style.visibility</p:attrName>
                                        </p:attrNameLst>
                                      </p:cBhvr>
                                      <p:to>
                                        <p:strVal val="visible"/>
                                      </p:to>
                                    </p:set>
                                    <p:animEffect transition="in" filter="wipe(left)">
                                      <p:cBhvr>
                                        <p:cTn id="17" dur="500"/>
                                        <p:tgtEl>
                                          <p:spTgt spid="73730"/>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3731"/>
                                        </p:tgtEl>
                                        <p:attrNameLst>
                                          <p:attrName>style.visibility</p:attrName>
                                        </p:attrNameLst>
                                      </p:cBhvr>
                                      <p:to>
                                        <p:strVal val="visible"/>
                                      </p:to>
                                    </p:set>
                                    <p:animEffect transition="in" filter="wipe(left)">
                                      <p:cBhvr>
                                        <p:cTn id="21" dur="500"/>
                                        <p:tgtEl>
                                          <p:spTgt spid="7373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73733"/>
                                        </p:tgtEl>
                                        <p:attrNameLst>
                                          <p:attrName>style.visibility</p:attrName>
                                        </p:attrNameLst>
                                      </p:cBhvr>
                                      <p:to>
                                        <p:strVal val="visible"/>
                                      </p:to>
                                    </p:set>
                                    <p:animEffect transition="in" filter="wipe(left)">
                                      <p:cBhvr>
                                        <p:cTn id="26" dur="500"/>
                                        <p:tgtEl>
                                          <p:spTgt spid="73733"/>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3734"/>
                                        </p:tgtEl>
                                        <p:attrNameLst>
                                          <p:attrName>style.visibility</p:attrName>
                                        </p:attrNameLst>
                                      </p:cBhvr>
                                      <p:to>
                                        <p:strVal val="visible"/>
                                      </p:to>
                                    </p:set>
                                    <p:animEffect transition="in" filter="dissolve">
                                      <p:cBhvr>
                                        <p:cTn id="30" dur="500"/>
                                        <p:tgtEl>
                                          <p:spTgt spid="73734"/>
                                        </p:tgtEl>
                                      </p:cBhvr>
                                    </p:animEffect>
                                  </p:childTnLst>
                                </p:cTn>
                              </p:par>
                            </p:childTnLst>
                          </p:cTn>
                        </p:par>
                        <p:par>
                          <p:cTn id="31" fill="hold" nodeType="afterGroup">
                            <p:stCondLst>
                              <p:cond delay="1000"/>
                            </p:stCondLst>
                            <p:childTnLst>
                              <p:par>
                                <p:cTn id="32" presetID="17" presetClass="entr" presetSubtype="10" fill="hold" nodeType="afterEffect">
                                  <p:stCondLst>
                                    <p:cond delay="0"/>
                                  </p:stCondLst>
                                  <p:childTnLst>
                                    <p:set>
                                      <p:cBhvr>
                                        <p:cTn id="33" dur="1" fill="hold">
                                          <p:stCondLst>
                                            <p:cond delay="0"/>
                                          </p:stCondLst>
                                        </p:cTn>
                                        <p:tgtEl>
                                          <p:spTgt spid="73737"/>
                                        </p:tgtEl>
                                        <p:attrNameLst>
                                          <p:attrName>style.visibility</p:attrName>
                                        </p:attrNameLst>
                                      </p:cBhvr>
                                      <p:to>
                                        <p:strVal val="visible"/>
                                      </p:to>
                                    </p:set>
                                    <p:anim calcmode="lin" valueType="num">
                                      <p:cBhvr>
                                        <p:cTn id="34" dur="500" fill="hold"/>
                                        <p:tgtEl>
                                          <p:spTgt spid="73737"/>
                                        </p:tgtEl>
                                        <p:attrNameLst>
                                          <p:attrName>ppt_w</p:attrName>
                                        </p:attrNameLst>
                                      </p:cBhvr>
                                      <p:tavLst>
                                        <p:tav tm="0">
                                          <p:val>
                                            <p:fltVal val="0"/>
                                          </p:val>
                                        </p:tav>
                                        <p:tav tm="100000">
                                          <p:val>
                                            <p:strVal val="#ppt_w"/>
                                          </p:val>
                                        </p:tav>
                                      </p:tavLst>
                                    </p:anim>
                                    <p:anim calcmode="lin" valueType="num">
                                      <p:cBhvr>
                                        <p:cTn id="35" dur="500" fill="hold"/>
                                        <p:tgtEl>
                                          <p:spTgt spid="73737"/>
                                        </p:tgtEl>
                                        <p:attrNameLst>
                                          <p:attrName>ppt_h</p:attrName>
                                        </p:attrNameLst>
                                      </p:cBhvr>
                                      <p:tavLst>
                                        <p:tav tm="0">
                                          <p:val>
                                            <p:strVal val="#ppt_h"/>
                                          </p:val>
                                        </p:tav>
                                        <p:tav tm="100000">
                                          <p:val>
                                            <p:strVal val="#ppt_h"/>
                                          </p:val>
                                        </p:tav>
                                      </p:tavLst>
                                    </p:anim>
                                  </p:childTnLst>
                                </p:cTn>
                              </p:par>
                              <p:par>
                                <p:cTn id="36" presetID="9" presetClass="entr" presetSubtype="0" fill="hold" grpId="0" nodeType="withEffect">
                                  <p:stCondLst>
                                    <p:cond delay="0"/>
                                  </p:stCondLst>
                                  <p:childTnLst>
                                    <p:set>
                                      <p:cBhvr>
                                        <p:cTn id="37" dur="1" fill="hold">
                                          <p:stCondLst>
                                            <p:cond delay="0"/>
                                          </p:stCondLst>
                                        </p:cTn>
                                        <p:tgtEl>
                                          <p:spTgt spid="73736"/>
                                        </p:tgtEl>
                                        <p:attrNameLst>
                                          <p:attrName>style.visibility</p:attrName>
                                        </p:attrNameLst>
                                      </p:cBhvr>
                                      <p:to>
                                        <p:strVal val="visible"/>
                                      </p:to>
                                    </p:set>
                                    <p:animEffect transition="in" filter="dissolve">
                                      <p:cBhvr>
                                        <p:cTn id="38" dur="500"/>
                                        <p:tgtEl>
                                          <p:spTgt spid="73736"/>
                                        </p:tgtEl>
                                      </p:cBhvr>
                                    </p:animEffect>
                                  </p:childTnLst>
                                </p:cTn>
                              </p:par>
                            </p:childTnLst>
                          </p:cTn>
                        </p:par>
                        <p:par>
                          <p:cTn id="39" fill="hold" nodeType="afterGroup">
                            <p:stCondLst>
                              <p:cond delay="1500"/>
                            </p:stCondLst>
                            <p:childTnLst>
                              <p:par>
                                <p:cTn id="40" presetID="22" presetClass="entr" presetSubtype="2"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right)">
                                      <p:cBhvr>
                                        <p:cTn id="42" dur="500"/>
                                        <p:tgtEl>
                                          <p:spTgt spid="14"/>
                                        </p:tgtEl>
                                      </p:cBhvr>
                                    </p:animEffect>
                                  </p:childTnLst>
                                </p:cTn>
                              </p:par>
                            </p:childTnLst>
                          </p:cTn>
                        </p:par>
                        <p:par>
                          <p:cTn id="43" fill="hold" nodeType="afterGroup">
                            <p:stCondLst>
                              <p:cond delay="2000"/>
                            </p:stCondLst>
                            <p:childTnLst>
                              <p:par>
                                <p:cTn id="44" presetID="9" presetClass="entr" presetSubtype="0" fill="hold" grpId="0" nodeType="afterEffect">
                                  <p:stCondLst>
                                    <p:cond delay="0"/>
                                  </p:stCondLst>
                                  <p:childTnLst>
                                    <p:set>
                                      <p:cBhvr>
                                        <p:cTn id="45" dur="1" fill="hold">
                                          <p:stCondLst>
                                            <p:cond delay="0"/>
                                          </p:stCondLst>
                                        </p:cTn>
                                        <p:tgtEl>
                                          <p:spTgt spid="73732"/>
                                        </p:tgtEl>
                                        <p:attrNameLst>
                                          <p:attrName>style.visibility</p:attrName>
                                        </p:attrNameLst>
                                      </p:cBhvr>
                                      <p:to>
                                        <p:strVal val="visible"/>
                                      </p:to>
                                    </p:set>
                                    <p:animEffect transition="in" filter="dissolve">
                                      <p:cBhvr>
                                        <p:cTn id="46" dur="500"/>
                                        <p:tgtEl>
                                          <p:spTgt spid="7373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73731" grpId="0"/>
      <p:bldP spid="73732" grpId="0"/>
      <p:bldP spid="73734" grpId="0"/>
      <p:bldP spid="73735" grpId="0"/>
      <p:bldP spid="73736" grpId="0" animBg="1"/>
      <p:bldP spid="6154" grpId="0"/>
      <p:bldP spid="13" grpId="0"/>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电子单缝衍射">
            <a:extLst>
              <a:ext uri="{FF2B5EF4-FFF2-40B4-BE49-F238E27FC236}">
                <a16:creationId xmlns:a16="http://schemas.microsoft.com/office/drawing/2014/main" id="{B2E1D1F6-5B52-4F9C-8967-5585328036CC}"/>
              </a:ext>
            </a:extLst>
          </p:cNvPr>
          <p:cNvPicPr>
            <a:picLocks noChangeAspect="1" noChangeArrowheads="1"/>
          </p:cNvPicPr>
          <p:nvPr/>
        </p:nvPicPr>
        <p:blipFill>
          <a:blip r:embed="rId4">
            <a:clrChange>
              <a:clrFrom>
                <a:srgbClr val="326699"/>
              </a:clrFrom>
              <a:clrTo>
                <a:srgbClr val="326699">
                  <a:alpha val="0"/>
                </a:srgbClr>
              </a:clrTo>
            </a:clrChange>
            <a:extLst>
              <a:ext uri="{28A0092B-C50C-407E-A947-70E740481C1C}">
                <a14:useLocalDpi xmlns:a14="http://schemas.microsoft.com/office/drawing/2010/main" val="0"/>
              </a:ext>
            </a:extLst>
          </a:blip>
          <a:srcRect t="13174" r="320" b="17604"/>
          <a:stretch>
            <a:fillRect/>
          </a:stretch>
        </p:blipFill>
        <p:spPr bwMode="auto">
          <a:xfrm>
            <a:off x="2540000" y="476250"/>
            <a:ext cx="49371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Line 3">
            <a:extLst>
              <a:ext uri="{FF2B5EF4-FFF2-40B4-BE49-F238E27FC236}">
                <a16:creationId xmlns:a16="http://schemas.microsoft.com/office/drawing/2014/main" id="{BFDBEA6F-1176-4C66-9FFD-12E1054C7CD5}"/>
              </a:ext>
            </a:extLst>
          </p:cNvPr>
          <p:cNvSpPr>
            <a:spLocks noChangeShapeType="1"/>
          </p:cNvSpPr>
          <p:nvPr/>
        </p:nvSpPr>
        <p:spPr bwMode="auto">
          <a:xfrm>
            <a:off x="2667000" y="950913"/>
            <a:ext cx="0" cy="2968625"/>
          </a:xfrm>
          <a:prstGeom prst="line">
            <a:avLst/>
          </a:prstGeom>
          <a:noFill/>
          <a:ln w="76200">
            <a:solidFill>
              <a:srgbClr val="CC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5" name="Line 4">
            <a:extLst>
              <a:ext uri="{FF2B5EF4-FFF2-40B4-BE49-F238E27FC236}">
                <a16:creationId xmlns:a16="http://schemas.microsoft.com/office/drawing/2014/main" id="{4D43EEE0-E283-4DF5-99E3-1DC40B723A9C}"/>
              </a:ext>
            </a:extLst>
          </p:cNvPr>
          <p:cNvSpPr>
            <a:spLocks noChangeShapeType="1"/>
          </p:cNvSpPr>
          <p:nvPr/>
        </p:nvSpPr>
        <p:spPr bwMode="auto">
          <a:xfrm>
            <a:off x="2667000" y="2246313"/>
            <a:ext cx="0" cy="4572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6" name="Line 5">
            <a:extLst>
              <a:ext uri="{FF2B5EF4-FFF2-40B4-BE49-F238E27FC236}">
                <a16:creationId xmlns:a16="http://schemas.microsoft.com/office/drawing/2014/main" id="{81DE675F-E846-47E1-B128-2D7593BA2320}"/>
              </a:ext>
            </a:extLst>
          </p:cNvPr>
          <p:cNvSpPr>
            <a:spLocks noChangeShapeType="1"/>
          </p:cNvSpPr>
          <p:nvPr/>
        </p:nvSpPr>
        <p:spPr bwMode="auto">
          <a:xfrm flipV="1">
            <a:off x="2700338" y="2476500"/>
            <a:ext cx="4572000" cy="20638"/>
          </a:xfrm>
          <a:prstGeom prst="line">
            <a:avLst/>
          </a:prstGeom>
          <a:noFill/>
          <a:ln w="12700">
            <a:solidFill>
              <a:srgbClr val="CC99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397" name="Line 6">
            <a:extLst>
              <a:ext uri="{FF2B5EF4-FFF2-40B4-BE49-F238E27FC236}">
                <a16:creationId xmlns:a16="http://schemas.microsoft.com/office/drawing/2014/main" id="{AB0110C3-4C39-4894-A1ED-CE0768B42F38}"/>
              </a:ext>
            </a:extLst>
          </p:cNvPr>
          <p:cNvSpPr>
            <a:spLocks noChangeShapeType="1"/>
          </p:cNvSpPr>
          <p:nvPr/>
        </p:nvSpPr>
        <p:spPr bwMode="auto">
          <a:xfrm>
            <a:off x="990600" y="14081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398" name="Line 7">
            <a:extLst>
              <a:ext uri="{FF2B5EF4-FFF2-40B4-BE49-F238E27FC236}">
                <a16:creationId xmlns:a16="http://schemas.microsoft.com/office/drawing/2014/main" id="{FE2CD7D4-3B2C-45C6-8778-9AB92FF31FC4}"/>
              </a:ext>
            </a:extLst>
          </p:cNvPr>
          <p:cNvSpPr>
            <a:spLocks noChangeShapeType="1"/>
          </p:cNvSpPr>
          <p:nvPr/>
        </p:nvSpPr>
        <p:spPr bwMode="auto">
          <a:xfrm>
            <a:off x="990600" y="19415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399" name="Line 8">
            <a:extLst>
              <a:ext uri="{FF2B5EF4-FFF2-40B4-BE49-F238E27FC236}">
                <a16:creationId xmlns:a16="http://schemas.microsoft.com/office/drawing/2014/main" id="{003C7096-92D6-4993-96F4-E23E0990B111}"/>
              </a:ext>
            </a:extLst>
          </p:cNvPr>
          <p:cNvSpPr>
            <a:spLocks noChangeShapeType="1"/>
          </p:cNvSpPr>
          <p:nvPr/>
        </p:nvSpPr>
        <p:spPr bwMode="auto">
          <a:xfrm>
            <a:off x="990600" y="24749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00" name="Line 9">
            <a:extLst>
              <a:ext uri="{FF2B5EF4-FFF2-40B4-BE49-F238E27FC236}">
                <a16:creationId xmlns:a16="http://schemas.microsoft.com/office/drawing/2014/main" id="{D190F7AD-ED15-42D0-8EC6-67BA742F3345}"/>
              </a:ext>
            </a:extLst>
          </p:cNvPr>
          <p:cNvSpPr>
            <a:spLocks noChangeShapeType="1"/>
          </p:cNvSpPr>
          <p:nvPr/>
        </p:nvSpPr>
        <p:spPr bwMode="auto">
          <a:xfrm>
            <a:off x="990600" y="30083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59401" name="Line 10">
            <a:extLst>
              <a:ext uri="{FF2B5EF4-FFF2-40B4-BE49-F238E27FC236}">
                <a16:creationId xmlns:a16="http://schemas.microsoft.com/office/drawing/2014/main" id="{59662556-BFE3-4536-B03A-B37A9DCEC745}"/>
              </a:ext>
            </a:extLst>
          </p:cNvPr>
          <p:cNvSpPr>
            <a:spLocks noChangeShapeType="1"/>
          </p:cNvSpPr>
          <p:nvPr/>
        </p:nvSpPr>
        <p:spPr bwMode="auto">
          <a:xfrm>
            <a:off x="990600" y="36179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5787" name="Line 11">
            <a:extLst>
              <a:ext uri="{FF2B5EF4-FFF2-40B4-BE49-F238E27FC236}">
                <a16:creationId xmlns:a16="http://schemas.microsoft.com/office/drawing/2014/main" id="{C9B3C651-471B-4FC3-B951-FEDD456E44F4}"/>
              </a:ext>
            </a:extLst>
          </p:cNvPr>
          <p:cNvSpPr>
            <a:spLocks noChangeShapeType="1"/>
          </p:cNvSpPr>
          <p:nvPr/>
        </p:nvSpPr>
        <p:spPr bwMode="auto">
          <a:xfrm flipV="1">
            <a:off x="2743200" y="1938338"/>
            <a:ext cx="4572000" cy="536575"/>
          </a:xfrm>
          <a:prstGeom prst="line">
            <a:avLst/>
          </a:prstGeom>
          <a:noFill/>
          <a:ln w="12700" cap="rnd">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5788" name="Picture 12" descr="40001">
            <a:extLst>
              <a:ext uri="{FF2B5EF4-FFF2-40B4-BE49-F238E27FC236}">
                <a16:creationId xmlns:a16="http://schemas.microsoft.com/office/drawing/2014/main" id="{7BD5345A-25E7-42E3-9F11-1AFD5C4E57D9}"/>
              </a:ext>
            </a:extLst>
          </p:cNvPr>
          <p:cNvPicPr>
            <a:picLocks noChangeAspect="1" noChangeArrowheads="1"/>
          </p:cNvPicPr>
          <p:nvPr/>
        </p:nvPicPr>
        <p:blipFill>
          <a:blip r:embed="rId5">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859338" y="1668463"/>
            <a:ext cx="2438400"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9" name="Line 13">
            <a:extLst>
              <a:ext uri="{FF2B5EF4-FFF2-40B4-BE49-F238E27FC236}">
                <a16:creationId xmlns:a16="http://schemas.microsoft.com/office/drawing/2014/main" id="{9EEC3B05-635E-4D9E-A3AF-B048A85C50C0}"/>
              </a:ext>
            </a:extLst>
          </p:cNvPr>
          <p:cNvSpPr>
            <a:spLocks noChangeShapeType="1"/>
          </p:cNvSpPr>
          <p:nvPr/>
        </p:nvSpPr>
        <p:spPr bwMode="auto">
          <a:xfrm>
            <a:off x="5029200" y="2243138"/>
            <a:ext cx="2209800" cy="0"/>
          </a:xfrm>
          <a:prstGeom prst="line">
            <a:avLst/>
          </a:prstGeom>
          <a:noFill/>
          <a:ln w="3175">
            <a:solidFill>
              <a:srgbClr val="DDDDD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790" name="Line 14">
            <a:extLst>
              <a:ext uri="{FF2B5EF4-FFF2-40B4-BE49-F238E27FC236}">
                <a16:creationId xmlns:a16="http://schemas.microsoft.com/office/drawing/2014/main" id="{F20C01B4-4886-474F-8B41-B6821C4A3B48}"/>
              </a:ext>
            </a:extLst>
          </p:cNvPr>
          <p:cNvSpPr>
            <a:spLocks noChangeShapeType="1"/>
          </p:cNvSpPr>
          <p:nvPr/>
        </p:nvSpPr>
        <p:spPr bwMode="auto">
          <a:xfrm flipV="1">
            <a:off x="7239000" y="1938338"/>
            <a:ext cx="0" cy="304800"/>
          </a:xfrm>
          <a:prstGeom prst="line">
            <a:avLst/>
          </a:prstGeom>
          <a:noFill/>
          <a:ln w="38100">
            <a:solidFill>
              <a:srgbClr val="FFCC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75791" name="Oval 15">
            <a:extLst>
              <a:ext uri="{FF2B5EF4-FFF2-40B4-BE49-F238E27FC236}">
                <a16:creationId xmlns:a16="http://schemas.microsoft.com/office/drawing/2014/main" id="{9E7800AC-525F-4FBF-9218-63C482A19A78}"/>
              </a:ext>
            </a:extLst>
          </p:cNvPr>
          <p:cNvSpPr>
            <a:spLocks noChangeArrowheads="1"/>
          </p:cNvSpPr>
          <p:nvPr/>
        </p:nvSpPr>
        <p:spPr bwMode="auto">
          <a:xfrm>
            <a:off x="4953000" y="2128838"/>
            <a:ext cx="152400" cy="152400"/>
          </a:xfrm>
          <a:prstGeom prst="ellipse">
            <a:avLst/>
          </a:prstGeom>
          <a:solidFill>
            <a:srgbClr val="FFCC66"/>
          </a:solidFill>
          <a:ln w="9525">
            <a:solidFill>
              <a:schemeClr val="tx1"/>
            </a:solidFill>
            <a:round/>
            <a:headEnd/>
            <a:tailEnd/>
          </a:ln>
        </p:spPr>
        <p:txBody>
          <a:bodyPr wrap="none" anchor="ctr"/>
          <a:lstStyle/>
          <a:p>
            <a:pPr algn="ctr"/>
            <a:endParaRPr lang="en-US" altLang="zh-CN" sz="2800" b="0"/>
          </a:p>
        </p:txBody>
      </p:sp>
      <p:sp>
        <p:nvSpPr>
          <p:cNvPr id="75792" name="Rectangle 16">
            <a:extLst>
              <a:ext uri="{FF2B5EF4-FFF2-40B4-BE49-F238E27FC236}">
                <a16:creationId xmlns:a16="http://schemas.microsoft.com/office/drawing/2014/main" id="{8BE82B3D-1C92-4CD8-910E-DB9963BC20F5}"/>
              </a:ext>
            </a:extLst>
          </p:cNvPr>
          <p:cNvSpPr>
            <a:spLocks noChangeArrowheads="1"/>
          </p:cNvSpPr>
          <p:nvPr/>
        </p:nvSpPr>
        <p:spPr bwMode="auto">
          <a:xfrm>
            <a:off x="7358063" y="1785938"/>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hlink"/>
                </a:solidFill>
              </a:rPr>
              <a:t>p</a:t>
            </a:r>
            <a:r>
              <a:rPr lang="en-US" altLang="zh-CN" baseline="-20000">
                <a:solidFill>
                  <a:schemeClr val="hlink"/>
                </a:solidFill>
              </a:rPr>
              <a:t>x</a:t>
            </a:r>
          </a:p>
        </p:txBody>
      </p:sp>
      <p:graphicFrame>
        <p:nvGraphicFramePr>
          <p:cNvPr id="59408" name="Object 17">
            <a:extLst>
              <a:ext uri="{FF2B5EF4-FFF2-40B4-BE49-F238E27FC236}">
                <a16:creationId xmlns:a16="http://schemas.microsoft.com/office/drawing/2014/main" id="{611AA06E-F83F-4841-865D-BFDB3416B6D0}"/>
              </a:ext>
            </a:extLst>
          </p:cNvPr>
          <p:cNvGraphicFramePr>
            <a:graphicFrameLocks/>
          </p:cNvGraphicFramePr>
          <p:nvPr/>
        </p:nvGraphicFramePr>
        <p:xfrm>
          <a:off x="857250" y="714375"/>
          <a:ext cx="1219200" cy="392113"/>
        </p:xfrm>
        <a:graphic>
          <a:graphicData uri="http://schemas.openxmlformats.org/presentationml/2006/ole">
            <mc:AlternateContent xmlns:mc="http://schemas.openxmlformats.org/markup-compatibility/2006">
              <mc:Choice xmlns:v="urn:schemas-microsoft-com:vml" Requires="v">
                <p:oleObj spid="_x0000_s502803" r:id="rId6" imgW="1401480" imgH="425520" progId="Equation.3">
                  <p:embed/>
                </p:oleObj>
              </mc:Choice>
              <mc:Fallback>
                <p:oleObj r:id="rId6" imgW="1401480" imgH="425520" progId="Equation.3">
                  <p:embed/>
                  <p:pic>
                    <p:nvPicPr>
                      <p:cNvPr id="59408" name="Object 17">
                        <a:extLst>
                          <a:ext uri="{FF2B5EF4-FFF2-40B4-BE49-F238E27FC236}">
                            <a16:creationId xmlns:a16="http://schemas.microsoft.com/office/drawing/2014/main" id="{611AA06E-F83F-4841-865D-BFDB3416B6D0}"/>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50" y="714375"/>
                        <a:ext cx="12192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9409" name="Text Box 18">
            <a:extLst>
              <a:ext uri="{FF2B5EF4-FFF2-40B4-BE49-F238E27FC236}">
                <a16:creationId xmlns:a16="http://schemas.microsoft.com/office/drawing/2014/main" id="{952218CC-BA01-4F3E-AC79-A2D6282005C2}"/>
              </a:ext>
            </a:extLst>
          </p:cNvPr>
          <p:cNvSpPr txBox="1">
            <a:spLocks noChangeArrowheads="1"/>
          </p:cNvSpPr>
          <p:nvPr/>
        </p:nvSpPr>
        <p:spPr bwMode="auto">
          <a:xfrm>
            <a:off x="457200" y="1938338"/>
            <a:ext cx="6794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chemeClr val="hlink"/>
                </a:solidFill>
                <a:ea typeface="华文中宋" panose="02010600040101010101" pitchFamily="2" charset="-122"/>
              </a:rPr>
              <a:t>电子束</a:t>
            </a:r>
          </a:p>
        </p:txBody>
      </p:sp>
      <p:grpSp>
        <p:nvGrpSpPr>
          <p:cNvPr id="59410" name="Group 19">
            <a:extLst>
              <a:ext uri="{FF2B5EF4-FFF2-40B4-BE49-F238E27FC236}">
                <a16:creationId xmlns:a16="http://schemas.microsoft.com/office/drawing/2014/main" id="{A33B74EF-4AA8-48D3-A81F-71DA0EC85751}"/>
              </a:ext>
            </a:extLst>
          </p:cNvPr>
          <p:cNvGrpSpPr>
            <a:grpSpLocks/>
          </p:cNvGrpSpPr>
          <p:nvPr/>
        </p:nvGrpSpPr>
        <p:grpSpPr bwMode="auto">
          <a:xfrm>
            <a:off x="2533650" y="414338"/>
            <a:ext cx="361950" cy="835025"/>
            <a:chOff x="1596" y="624"/>
            <a:chExt cx="228" cy="526"/>
          </a:xfrm>
        </p:grpSpPr>
        <p:sp>
          <p:nvSpPr>
            <p:cNvPr id="59411" name="Text Box 20">
              <a:extLst>
                <a:ext uri="{FF2B5EF4-FFF2-40B4-BE49-F238E27FC236}">
                  <a16:creationId xmlns:a16="http://schemas.microsoft.com/office/drawing/2014/main" id="{E984954C-7D6C-405E-AB42-D8608D9C772F}"/>
                </a:ext>
              </a:extLst>
            </p:cNvPr>
            <p:cNvSpPr txBox="1">
              <a:spLocks noChangeArrowheads="1"/>
            </p:cNvSpPr>
            <p:nvPr/>
          </p:nvSpPr>
          <p:spPr bwMode="auto">
            <a:xfrm>
              <a:off x="1596" y="6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1">
                  <a:solidFill>
                    <a:schemeClr val="hlink"/>
                  </a:solidFill>
                </a:rPr>
                <a:t>x</a:t>
              </a:r>
            </a:p>
          </p:txBody>
        </p:sp>
        <p:sp>
          <p:nvSpPr>
            <p:cNvPr id="59412" name="Line 21">
              <a:extLst>
                <a:ext uri="{FF2B5EF4-FFF2-40B4-BE49-F238E27FC236}">
                  <a16:creationId xmlns:a16="http://schemas.microsoft.com/office/drawing/2014/main" id="{80C5432F-7899-46B5-9783-D6E48594B641}"/>
                </a:ext>
              </a:extLst>
            </p:cNvPr>
            <p:cNvSpPr>
              <a:spLocks noChangeShapeType="1"/>
            </p:cNvSpPr>
            <p:nvPr/>
          </p:nvSpPr>
          <p:spPr bwMode="auto">
            <a:xfrm>
              <a:off x="1680" y="912"/>
              <a:ext cx="0" cy="238"/>
            </a:xfrm>
            <a:prstGeom prst="line">
              <a:avLst/>
            </a:prstGeom>
            <a:noFill/>
            <a:ln w="76200">
              <a:solidFill>
                <a:srgbClr val="CCCC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75798" name="Text Box 22">
            <a:extLst>
              <a:ext uri="{FF2B5EF4-FFF2-40B4-BE49-F238E27FC236}">
                <a16:creationId xmlns:a16="http://schemas.microsoft.com/office/drawing/2014/main" id="{A8E27FF0-53AF-418D-831D-0FC8224FD733}"/>
              </a:ext>
            </a:extLst>
          </p:cNvPr>
          <p:cNvSpPr txBox="1">
            <a:spLocks noChangeArrowheads="1"/>
          </p:cNvSpPr>
          <p:nvPr/>
        </p:nvSpPr>
        <p:spPr bwMode="auto">
          <a:xfrm>
            <a:off x="685800" y="4191000"/>
            <a:ext cx="7543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hlink"/>
                </a:solidFill>
                <a:ea typeface="华文中宋" panose="02010600040101010101" pitchFamily="2" charset="-122"/>
              </a:rPr>
              <a:t>电子经过狭缝，其坐标</a:t>
            </a:r>
            <a:r>
              <a:rPr lang="zh-CN" altLang="en-US">
                <a:solidFill>
                  <a:srgbClr val="FFCC66"/>
                </a:solidFill>
              </a:rPr>
              <a:t>  </a:t>
            </a:r>
            <a:r>
              <a:rPr lang="en-US" altLang="zh-CN" i="1">
                <a:solidFill>
                  <a:srgbClr val="66FFFF"/>
                </a:solidFill>
              </a:rPr>
              <a:t>x</a:t>
            </a:r>
            <a:r>
              <a:rPr lang="en-US" altLang="zh-CN">
                <a:solidFill>
                  <a:srgbClr val="99FFCC"/>
                </a:solidFill>
              </a:rPr>
              <a:t>  </a:t>
            </a:r>
            <a:r>
              <a:rPr lang="zh-CN" altLang="en-US">
                <a:solidFill>
                  <a:schemeClr val="hlink"/>
                </a:solidFill>
                <a:ea typeface="华文中宋" panose="02010600040101010101" pitchFamily="2" charset="-122"/>
              </a:rPr>
              <a:t>的不确定量为</a:t>
            </a:r>
            <a:r>
              <a:rPr lang="zh-CN" altLang="en-US">
                <a:solidFill>
                  <a:srgbClr val="FFCC66"/>
                </a:solidFill>
              </a:rPr>
              <a:t>  </a:t>
            </a:r>
            <a:r>
              <a:rPr lang="zh-CN" altLang="en-US" sz="2000">
                <a:solidFill>
                  <a:srgbClr val="66FFFF"/>
                </a:solidFill>
              </a:rPr>
              <a:t>△</a:t>
            </a:r>
            <a:r>
              <a:rPr lang="en-US" altLang="zh-CN" i="1">
                <a:solidFill>
                  <a:srgbClr val="66FFFF"/>
                </a:solidFill>
              </a:rPr>
              <a:t>x</a:t>
            </a:r>
            <a:r>
              <a:rPr lang="en-US" altLang="zh-CN" i="1">
                <a:solidFill>
                  <a:srgbClr val="FFCC66"/>
                </a:solidFill>
              </a:rPr>
              <a:t>  </a:t>
            </a:r>
            <a:r>
              <a:rPr lang="zh-CN" altLang="en-US">
                <a:solidFill>
                  <a:schemeClr val="hlink"/>
                </a:solidFill>
              </a:rPr>
              <a:t>；</a:t>
            </a:r>
          </a:p>
        </p:txBody>
      </p:sp>
      <p:grpSp>
        <p:nvGrpSpPr>
          <p:cNvPr id="59414" name="Group 23">
            <a:extLst>
              <a:ext uri="{FF2B5EF4-FFF2-40B4-BE49-F238E27FC236}">
                <a16:creationId xmlns:a16="http://schemas.microsoft.com/office/drawing/2014/main" id="{55BE893E-43D2-4AEC-9374-01F31C33519E}"/>
              </a:ext>
            </a:extLst>
          </p:cNvPr>
          <p:cNvGrpSpPr>
            <a:grpSpLocks/>
          </p:cNvGrpSpPr>
          <p:nvPr/>
        </p:nvGrpSpPr>
        <p:grpSpPr bwMode="auto">
          <a:xfrm>
            <a:off x="2025650" y="1728788"/>
            <a:ext cx="617538" cy="1524000"/>
            <a:chOff x="1320" y="1440"/>
            <a:chExt cx="389" cy="960"/>
          </a:xfrm>
        </p:grpSpPr>
        <p:sp>
          <p:nvSpPr>
            <p:cNvPr id="59415" name="Line 24">
              <a:extLst>
                <a:ext uri="{FF2B5EF4-FFF2-40B4-BE49-F238E27FC236}">
                  <a16:creationId xmlns:a16="http://schemas.microsoft.com/office/drawing/2014/main" id="{6F6D069C-B6B7-4204-AEF6-4A67190933F8}"/>
                </a:ext>
              </a:extLst>
            </p:cNvPr>
            <p:cNvSpPr>
              <a:spLocks noChangeShapeType="1"/>
            </p:cNvSpPr>
            <p:nvPr/>
          </p:nvSpPr>
          <p:spPr bwMode="auto">
            <a:xfrm>
              <a:off x="1440" y="1776"/>
              <a:ext cx="192"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6" name="Line 25">
              <a:extLst>
                <a:ext uri="{FF2B5EF4-FFF2-40B4-BE49-F238E27FC236}">
                  <a16:creationId xmlns:a16="http://schemas.microsoft.com/office/drawing/2014/main" id="{9037CE3F-916C-4AE7-863A-B4EA0573F6CB}"/>
                </a:ext>
              </a:extLst>
            </p:cNvPr>
            <p:cNvSpPr>
              <a:spLocks noChangeShapeType="1"/>
            </p:cNvSpPr>
            <p:nvPr/>
          </p:nvSpPr>
          <p:spPr bwMode="auto">
            <a:xfrm>
              <a:off x="1440" y="2064"/>
              <a:ext cx="192" cy="0"/>
            </a:xfrm>
            <a:prstGeom prst="line">
              <a:avLst/>
            </a:prstGeom>
            <a:noFill/>
            <a:ln w="190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417" name="Line 26">
              <a:extLst>
                <a:ext uri="{FF2B5EF4-FFF2-40B4-BE49-F238E27FC236}">
                  <a16:creationId xmlns:a16="http://schemas.microsoft.com/office/drawing/2014/main" id="{769F1267-9D5D-47A8-B692-0577169D03CD}"/>
                </a:ext>
              </a:extLst>
            </p:cNvPr>
            <p:cNvSpPr>
              <a:spLocks noChangeShapeType="1"/>
            </p:cNvSpPr>
            <p:nvPr/>
          </p:nvSpPr>
          <p:spPr bwMode="auto">
            <a:xfrm>
              <a:off x="1529" y="2064"/>
              <a:ext cx="0" cy="336"/>
            </a:xfrm>
            <a:prstGeom prst="line">
              <a:avLst/>
            </a:prstGeom>
            <a:noFill/>
            <a:ln w="3810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9418" name="Line 27">
              <a:extLst>
                <a:ext uri="{FF2B5EF4-FFF2-40B4-BE49-F238E27FC236}">
                  <a16:creationId xmlns:a16="http://schemas.microsoft.com/office/drawing/2014/main" id="{15E9677A-EDA5-4C81-9BCA-7181FAC135E1}"/>
                </a:ext>
              </a:extLst>
            </p:cNvPr>
            <p:cNvSpPr>
              <a:spLocks noChangeShapeType="1"/>
            </p:cNvSpPr>
            <p:nvPr/>
          </p:nvSpPr>
          <p:spPr bwMode="auto">
            <a:xfrm>
              <a:off x="1529" y="1440"/>
              <a:ext cx="0" cy="336"/>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19" name="Rectangle 28">
              <a:extLst>
                <a:ext uri="{FF2B5EF4-FFF2-40B4-BE49-F238E27FC236}">
                  <a16:creationId xmlns:a16="http://schemas.microsoft.com/office/drawing/2014/main" id="{3E4531C5-B37B-4B9A-8EF8-2954E1818C2F}"/>
                </a:ext>
              </a:extLst>
            </p:cNvPr>
            <p:cNvSpPr>
              <a:spLocks noChangeArrowheads="1"/>
            </p:cNvSpPr>
            <p:nvPr/>
          </p:nvSpPr>
          <p:spPr bwMode="auto">
            <a:xfrm>
              <a:off x="1320" y="1734"/>
              <a:ext cx="3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FFCC66"/>
                  </a:solidFill>
                </a:rPr>
                <a:t>△</a:t>
              </a:r>
              <a:r>
                <a:rPr lang="en-US" altLang="zh-CN" sz="2800" i="1">
                  <a:solidFill>
                    <a:srgbClr val="FFCC66"/>
                  </a:solidFill>
                </a:rPr>
                <a:t>x</a:t>
              </a:r>
            </a:p>
          </p:txBody>
        </p:sp>
      </p:grpSp>
      <p:sp>
        <p:nvSpPr>
          <p:cNvPr id="59420" name="Line 29">
            <a:extLst>
              <a:ext uri="{FF2B5EF4-FFF2-40B4-BE49-F238E27FC236}">
                <a16:creationId xmlns:a16="http://schemas.microsoft.com/office/drawing/2014/main" id="{8874424F-7B30-4D63-8CF2-E66532DB62EC}"/>
              </a:ext>
            </a:extLst>
          </p:cNvPr>
          <p:cNvSpPr>
            <a:spLocks noChangeShapeType="1"/>
          </p:cNvSpPr>
          <p:nvPr/>
        </p:nvSpPr>
        <p:spPr bwMode="auto">
          <a:xfrm>
            <a:off x="7308850" y="476250"/>
            <a:ext cx="0" cy="3760788"/>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06" name="Text Box 30">
            <a:extLst>
              <a:ext uri="{FF2B5EF4-FFF2-40B4-BE49-F238E27FC236}">
                <a16:creationId xmlns:a16="http://schemas.microsoft.com/office/drawing/2014/main" id="{8ABE2421-3643-4397-A0DD-84CC42009C81}"/>
              </a:ext>
            </a:extLst>
          </p:cNvPr>
          <p:cNvSpPr txBox="1">
            <a:spLocks noChangeArrowheads="1"/>
          </p:cNvSpPr>
          <p:nvPr/>
        </p:nvSpPr>
        <p:spPr bwMode="auto">
          <a:xfrm>
            <a:off x="7681913" y="1716088"/>
            <a:ext cx="124777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chemeClr val="hlink"/>
                </a:solidFill>
                <a:ea typeface="华文中宋" panose="02010600040101010101" pitchFamily="2" charset="-122"/>
              </a:rPr>
              <a:t>大部分</a:t>
            </a:r>
          </a:p>
          <a:p>
            <a:pPr algn="ctr"/>
            <a:r>
              <a:rPr lang="zh-CN" altLang="en-US">
                <a:solidFill>
                  <a:schemeClr val="hlink"/>
                </a:solidFill>
                <a:ea typeface="华文中宋" panose="02010600040101010101" pitchFamily="2" charset="-122"/>
              </a:rPr>
              <a:t>电子落在中央主极大</a:t>
            </a:r>
          </a:p>
        </p:txBody>
      </p:sp>
      <p:sp>
        <p:nvSpPr>
          <p:cNvPr id="59422" name="灯片编号占位符 1">
            <a:extLst>
              <a:ext uri="{FF2B5EF4-FFF2-40B4-BE49-F238E27FC236}">
                <a16:creationId xmlns:a16="http://schemas.microsoft.com/office/drawing/2014/main" id="{9F6FF14E-9A4A-436E-A73A-E76B5091045C}"/>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F63B226-CA53-4B41-99DB-7E2F56238167}" type="slidenum">
              <a:rPr lang="en-US" altLang="zh-CN" b="0">
                <a:solidFill>
                  <a:srgbClr val="FF00FF"/>
                </a:solidFill>
              </a:rPr>
              <a:pPr/>
              <a:t>26</a:t>
            </a:fld>
            <a:r>
              <a:rPr lang="en-US" altLang="zh-CN" b="0">
                <a:solidFill>
                  <a:srgbClr val="FF00FF"/>
                </a:solidFill>
              </a:rPr>
              <a:t>/29</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dissolve">
                                      <p:cBhvr>
                                        <p:cTn id="7" dur="500"/>
                                        <p:tgtEl>
                                          <p:spTgt spid="757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5806"/>
                                        </p:tgtEl>
                                        <p:attrNameLst>
                                          <p:attrName>style.visibility</p:attrName>
                                        </p:attrNameLst>
                                      </p:cBhvr>
                                      <p:to>
                                        <p:strVal val="visible"/>
                                      </p:to>
                                    </p:set>
                                    <p:animEffect transition="in" filter="dissolve">
                                      <p:cBhvr>
                                        <p:cTn id="10" dur="500"/>
                                        <p:tgtEl>
                                          <p:spTgt spid="75806"/>
                                        </p:tgtEl>
                                      </p:cBhvr>
                                    </p:animEffect>
                                  </p:childTnLst>
                                  <p:subTnLst>
                                    <p:set>
                                      <p:cBhvr override="childStyle">
                                        <p:cTn dur="1" fill="hold" display="0" masterRel="nextClick" afterEffect="1"/>
                                        <p:tgtEl>
                                          <p:spTgt spid="7580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5787"/>
                                        </p:tgtEl>
                                        <p:attrNameLst>
                                          <p:attrName>style.visibility</p:attrName>
                                        </p:attrNameLst>
                                      </p:cBhvr>
                                      <p:to>
                                        <p:strVal val="visible"/>
                                      </p:to>
                                    </p:set>
                                    <p:animEffect transition="in" filter="wipe(left)">
                                      <p:cBhvr>
                                        <p:cTn id="15" dur="500"/>
                                        <p:tgtEl>
                                          <p:spTgt spid="75787"/>
                                        </p:tgtEl>
                                      </p:cBhvr>
                                    </p:animEffect>
                                  </p:childTnLst>
                                </p:cTn>
                              </p:par>
                            </p:childTnLst>
                          </p:cTn>
                        </p:par>
                        <p:par>
                          <p:cTn id="16" fill="hold" nodeType="afterGroup">
                            <p:stCondLst>
                              <p:cond delay="500"/>
                            </p:stCondLst>
                            <p:childTnLst>
                              <p:par>
                                <p:cTn id="17" presetID="23" presetClass="entr" presetSubtype="288" fill="hold" grpId="0" nodeType="afterEffect">
                                  <p:stCondLst>
                                    <p:cond delay="0"/>
                                  </p:stCondLst>
                                  <p:childTnLst>
                                    <p:set>
                                      <p:cBhvr>
                                        <p:cTn id="18" dur="1" fill="hold">
                                          <p:stCondLst>
                                            <p:cond delay="0"/>
                                          </p:stCondLst>
                                        </p:cTn>
                                        <p:tgtEl>
                                          <p:spTgt spid="75791"/>
                                        </p:tgtEl>
                                        <p:attrNameLst>
                                          <p:attrName>style.visibility</p:attrName>
                                        </p:attrNameLst>
                                      </p:cBhvr>
                                      <p:to>
                                        <p:strVal val="visible"/>
                                      </p:to>
                                    </p:set>
                                    <p:anim calcmode="lin" valueType="num">
                                      <p:cBhvr>
                                        <p:cTn id="19" dur="500" fill="hold"/>
                                        <p:tgtEl>
                                          <p:spTgt spid="75791"/>
                                        </p:tgtEl>
                                        <p:attrNameLst>
                                          <p:attrName>ppt_w</p:attrName>
                                        </p:attrNameLst>
                                      </p:cBhvr>
                                      <p:tavLst>
                                        <p:tav tm="0">
                                          <p:val>
                                            <p:strVal val="4/3*#ppt_w"/>
                                          </p:val>
                                        </p:tav>
                                        <p:tav tm="100000">
                                          <p:val>
                                            <p:strVal val="#ppt_w"/>
                                          </p:val>
                                        </p:tav>
                                      </p:tavLst>
                                    </p:anim>
                                    <p:anim calcmode="lin" valueType="num">
                                      <p:cBhvr>
                                        <p:cTn id="20" dur="500" fill="hold"/>
                                        <p:tgtEl>
                                          <p:spTgt spid="75791"/>
                                        </p:tgtEl>
                                        <p:attrNameLst>
                                          <p:attrName>ppt_h</p:attrName>
                                        </p:attrNameLst>
                                      </p:cBhvr>
                                      <p:tavLst>
                                        <p:tav tm="0">
                                          <p:val>
                                            <p:strVal val="4/3*#ppt_h"/>
                                          </p:val>
                                        </p:tav>
                                        <p:tav tm="100000">
                                          <p:val>
                                            <p:strVal val="#ppt_h"/>
                                          </p:val>
                                        </p:tav>
                                      </p:tavLst>
                                    </p:anim>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75788"/>
                                        </p:tgtEl>
                                        <p:attrNameLst>
                                          <p:attrName>style.visibility</p:attrName>
                                        </p:attrNameLst>
                                      </p:cBhvr>
                                      <p:to>
                                        <p:strVal val="visible"/>
                                      </p:to>
                                    </p:set>
                                    <p:animEffect transition="in" filter="wipe(left)">
                                      <p:cBhvr>
                                        <p:cTn id="24" dur="500"/>
                                        <p:tgtEl>
                                          <p:spTgt spid="7578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75789"/>
                                        </p:tgtEl>
                                        <p:attrNameLst>
                                          <p:attrName>style.visibility</p:attrName>
                                        </p:attrNameLst>
                                      </p:cBhvr>
                                      <p:to>
                                        <p:strVal val="visible"/>
                                      </p:to>
                                    </p:set>
                                    <p:animEffect transition="in" filter="wipe(left)">
                                      <p:cBhvr>
                                        <p:cTn id="29" dur="500"/>
                                        <p:tgtEl>
                                          <p:spTgt spid="75789"/>
                                        </p:tgtEl>
                                      </p:cBhvr>
                                    </p:animEffect>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75790"/>
                                        </p:tgtEl>
                                        <p:attrNameLst>
                                          <p:attrName>style.visibility</p:attrName>
                                        </p:attrNameLst>
                                      </p:cBhvr>
                                      <p:to>
                                        <p:strVal val="visible"/>
                                      </p:to>
                                    </p:set>
                                    <p:animEffect transition="in" filter="wipe(down)">
                                      <p:cBhvr>
                                        <p:cTn id="33" dur="500"/>
                                        <p:tgtEl>
                                          <p:spTgt spid="75790"/>
                                        </p:tgtEl>
                                      </p:cBhvr>
                                    </p:animEffect>
                                  </p:childTnLst>
                                </p:cTn>
                              </p:par>
                            </p:childTnLst>
                          </p:cTn>
                        </p:par>
                        <p:par>
                          <p:cTn id="34" fill="hold" nodeType="afterGroup">
                            <p:stCondLst>
                              <p:cond delay="1000"/>
                            </p:stCondLst>
                            <p:childTnLst>
                              <p:par>
                                <p:cTn id="35" presetID="9" presetClass="entr" presetSubtype="0" fill="hold" grpId="0" nodeType="afterEffect">
                                  <p:stCondLst>
                                    <p:cond delay="0"/>
                                  </p:stCondLst>
                                  <p:childTnLst>
                                    <p:set>
                                      <p:cBhvr>
                                        <p:cTn id="36" dur="1" fill="hold">
                                          <p:stCondLst>
                                            <p:cond delay="0"/>
                                          </p:stCondLst>
                                        </p:cTn>
                                        <p:tgtEl>
                                          <p:spTgt spid="75792"/>
                                        </p:tgtEl>
                                        <p:attrNameLst>
                                          <p:attrName>style.visibility</p:attrName>
                                        </p:attrNameLst>
                                      </p:cBhvr>
                                      <p:to>
                                        <p:strVal val="visible"/>
                                      </p:to>
                                    </p:set>
                                    <p:animEffect transition="in" filter="dissolve">
                                      <p:cBhvr>
                                        <p:cTn id="37" dur="500"/>
                                        <p:tgtEl>
                                          <p:spTgt spid="7579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5798"/>
                                        </p:tgtEl>
                                        <p:attrNameLst>
                                          <p:attrName>style.visibility</p:attrName>
                                        </p:attrNameLst>
                                      </p:cBhvr>
                                      <p:to>
                                        <p:strVal val="visible"/>
                                      </p:to>
                                    </p:set>
                                    <p:animEffect transition="in" filter="dissolve">
                                      <p:cBhvr>
                                        <p:cTn id="42" dur="500"/>
                                        <p:tgtEl>
                                          <p:spTgt spid="75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1" grpId="0" animBg="1"/>
      <p:bldP spid="75792" grpId="0"/>
      <p:bldP spid="75798" grpId="0"/>
      <p:bldP spid="7580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descr="电子单缝衍射">
            <a:extLst>
              <a:ext uri="{FF2B5EF4-FFF2-40B4-BE49-F238E27FC236}">
                <a16:creationId xmlns:a16="http://schemas.microsoft.com/office/drawing/2014/main" id="{E06DB84E-479A-4ECF-B58D-664A1B95ECE5}"/>
              </a:ext>
            </a:extLst>
          </p:cNvPr>
          <p:cNvPicPr>
            <a:picLocks noChangeAspect="1" noChangeArrowheads="1"/>
          </p:cNvPicPr>
          <p:nvPr/>
        </p:nvPicPr>
        <p:blipFill>
          <a:blip r:embed="rId4">
            <a:clrChange>
              <a:clrFrom>
                <a:srgbClr val="326699"/>
              </a:clrFrom>
              <a:clrTo>
                <a:srgbClr val="326699">
                  <a:alpha val="0"/>
                </a:srgbClr>
              </a:clrTo>
            </a:clrChange>
            <a:extLst>
              <a:ext uri="{28A0092B-C50C-407E-A947-70E740481C1C}">
                <a14:useLocalDpi xmlns:a14="http://schemas.microsoft.com/office/drawing/2010/main" val="0"/>
              </a:ext>
            </a:extLst>
          </a:blip>
          <a:srcRect t="13174" r="320" b="17604"/>
          <a:stretch>
            <a:fillRect/>
          </a:stretch>
        </p:blipFill>
        <p:spPr bwMode="auto">
          <a:xfrm>
            <a:off x="2514600" y="476250"/>
            <a:ext cx="49371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 Box 3">
            <a:extLst>
              <a:ext uri="{FF2B5EF4-FFF2-40B4-BE49-F238E27FC236}">
                <a16:creationId xmlns:a16="http://schemas.microsoft.com/office/drawing/2014/main" id="{68D972B4-A789-484E-B04A-7AB975CBC044}"/>
              </a:ext>
            </a:extLst>
          </p:cNvPr>
          <p:cNvSpPr txBox="1">
            <a:spLocks noChangeArrowheads="1"/>
          </p:cNvSpPr>
          <p:nvPr/>
        </p:nvSpPr>
        <p:spPr bwMode="auto">
          <a:xfrm>
            <a:off x="469900" y="4071938"/>
            <a:ext cx="8229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bg1"/>
                </a:solidFill>
              </a:rPr>
              <a:t>                                                                                     </a:t>
            </a:r>
            <a:r>
              <a:rPr lang="zh-CN" altLang="en-US">
                <a:solidFill>
                  <a:schemeClr val="hlink"/>
                </a:solidFill>
                <a:ea typeface="华文中宋" panose="02010600040101010101" pitchFamily="2" charset="-122"/>
                <a:sym typeface="Symbol" panose="05050102010706020507" pitchFamily="18" charset="2"/>
              </a:rPr>
              <a:t>动量分量</a:t>
            </a:r>
            <a:r>
              <a:rPr lang="zh-CN" altLang="en-US">
                <a:solidFill>
                  <a:schemeClr val="bg1"/>
                </a:solidFill>
                <a:sym typeface="Symbol" panose="05050102010706020507" pitchFamily="18" charset="2"/>
              </a:rPr>
              <a:t> </a:t>
            </a:r>
            <a:r>
              <a:rPr lang="en-US" altLang="zh-CN" i="1">
                <a:solidFill>
                  <a:srgbClr val="66FFFF"/>
                </a:solidFill>
              </a:rPr>
              <a:t>p</a:t>
            </a:r>
            <a:r>
              <a:rPr lang="en-US" altLang="zh-CN" i="1" baseline="-20000">
                <a:solidFill>
                  <a:srgbClr val="66FFFF"/>
                </a:solidFill>
              </a:rPr>
              <a:t>x</a:t>
            </a:r>
            <a:r>
              <a:rPr lang="zh-CN" altLang="en-US">
                <a:solidFill>
                  <a:schemeClr val="hlink"/>
                </a:solidFill>
                <a:ea typeface="华文中宋" panose="02010600040101010101" pitchFamily="2" charset="-122"/>
              </a:rPr>
              <a:t>的</a:t>
            </a:r>
            <a:r>
              <a:rPr lang="zh-CN" altLang="en-US">
                <a:solidFill>
                  <a:schemeClr val="hlink"/>
                </a:solidFill>
                <a:ea typeface="华文中宋" panose="02010600040101010101" pitchFamily="2" charset="-122"/>
                <a:sym typeface="Symbol" panose="05050102010706020507" pitchFamily="18" charset="2"/>
              </a:rPr>
              <a:t>不确定量</a:t>
            </a:r>
          </a:p>
        </p:txBody>
      </p:sp>
      <p:sp>
        <p:nvSpPr>
          <p:cNvPr id="61443" name="Text Box 4">
            <a:extLst>
              <a:ext uri="{FF2B5EF4-FFF2-40B4-BE49-F238E27FC236}">
                <a16:creationId xmlns:a16="http://schemas.microsoft.com/office/drawing/2014/main" id="{802042C3-3861-43E8-A913-2450F949406B}"/>
              </a:ext>
            </a:extLst>
          </p:cNvPr>
          <p:cNvSpPr txBox="1">
            <a:spLocks noChangeArrowheads="1"/>
          </p:cNvSpPr>
          <p:nvPr/>
        </p:nvSpPr>
        <p:spPr bwMode="auto">
          <a:xfrm>
            <a:off x="469900" y="4071938"/>
            <a:ext cx="75438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hlink"/>
                </a:solidFill>
                <a:ea typeface="华文中宋" panose="02010600040101010101" pitchFamily="2" charset="-122"/>
              </a:rPr>
              <a:t>电子经过狭缝，其坐标</a:t>
            </a:r>
            <a:r>
              <a:rPr lang="zh-CN" altLang="en-US">
                <a:solidFill>
                  <a:srgbClr val="99FFCC"/>
                </a:solidFill>
              </a:rPr>
              <a:t>  </a:t>
            </a:r>
            <a:r>
              <a:rPr lang="en-US" altLang="zh-CN" i="1">
                <a:solidFill>
                  <a:srgbClr val="00FFFF"/>
                </a:solidFill>
              </a:rPr>
              <a:t>x</a:t>
            </a:r>
            <a:r>
              <a:rPr lang="en-US" altLang="zh-CN">
                <a:solidFill>
                  <a:schemeClr val="bg1"/>
                </a:solidFill>
              </a:rPr>
              <a:t>  </a:t>
            </a:r>
            <a:r>
              <a:rPr lang="zh-CN" altLang="en-US">
                <a:solidFill>
                  <a:schemeClr val="hlink"/>
                </a:solidFill>
                <a:ea typeface="华文中宋" panose="02010600040101010101" pitchFamily="2" charset="-122"/>
              </a:rPr>
              <a:t>的不确定量为</a:t>
            </a:r>
            <a:r>
              <a:rPr lang="zh-CN" altLang="en-US">
                <a:solidFill>
                  <a:schemeClr val="bg1"/>
                </a:solidFill>
              </a:rPr>
              <a:t>  </a:t>
            </a:r>
            <a:r>
              <a:rPr lang="zh-CN" altLang="en-US" sz="2000">
                <a:solidFill>
                  <a:srgbClr val="00FFFF"/>
                </a:solidFill>
              </a:rPr>
              <a:t>△</a:t>
            </a:r>
            <a:r>
              <a:rPr lang="en-US" altLang="zh-CN" i="1">
                <a:solidFill>
                  <a:srgbClr val="00FFFF"/>
                </a:solidFill>
              </a:rPr>
              <a:t>x</a:t>
            </a:r>
            <a:r>
              <a:rPr lang="en-US" altLang="zh-CN" i="1">
                <a:solidFill>
                  <a:schemeClr val="bg1"/>
                </a:solidFill>
              </a:rPr>
              <a:t>  </a:t>
            </a:r>
            <a:r>
              <a:rPr lang="zh-CN" altLang="en-US">
                <a:solidFill>
                  <a:schemeClr val="hlink"/>
                </a:solidFill>
              </a:rPr>
              <a:t>；</a:t>
            </a:r>
          </a:p>
        </p:txBody>
      </p:sp>
      <p:sp>
        <p:nvSpPr>
          <p:cNvPr id="61444" name="Line 5">
            <a:extLst>
              <a:ext uri="{FF2B5EF4-FFF2-40B4-BE49-F238E27FC236}">
                <a16:creationId xmlns:a16="http://schemas.microsoft.com/office/drawing/2014/main" id="{F00AB1E9-36C0-48A4-BCE1-669FB01F7E89}"/>
              </a:ext>
            </a:extLst>
          </p:cNvPr>
          <p:cNvSpPr>
            <a:spLocks noChangeShapeType="1"/>
          </p:cNvSpPr>
          <p:nvPr/>
        </p:nvSpPr>
        <p:spPr bwMode="auto">
          <a:xfrm>
            <a:off x="2667000" y="1268413"/>
            <a:ext cx="0" cy="2651125"/>
          </a:xfrm>
          <a:prstGeom prst="line">
            <a:avLst/>
          </a:prstGeom>
          <a:noFill/>
          <a:ln w="76200">
            <a:solidFill>
              <a:srgbClr val="CC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5" name="Line 6">
            <a:extLst>
              <a:ext uri="{FF2B5EF4-FFF2-40B4-BE49-F238E27FC236}">
                <a16:creationId xmlns:a16="http://schemas.microsoft.com/office/drawing/2014/main" id="{685EDE74-48B8-45A9-B739-8D33DEEA1673}"/>
              </a:ext>
            </a:extLst>
          </p:cNvPr>
          <p:cNvSpPr>
            <a:spLocks noChangeShapeType="1"/>
          </p:cNvSpPr>
          <p:nvPr/>
        </p:nvSpPr>
        <p:spPr bwMode="auto">
          <a:xfrm>
            <a:off x="2667000" y="2246313"/>
            <a:ext cx="0" cy="45720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6" name="Line 7">
            <a:extLst>
              <a:ext uri="{FF2B5EF4-FFF2-40B4-BE49-F238E27FC236}">
                <a16:creationId xmlns:a16="http://schemas.microsoft.com/office/drawing/2014/main" id="{95C5D766-2A21-46F4-9595-3ECE69AEEBCF}"/>
              </a:ext>
            </a:extLst>
          </p:cNvPr>
          <p:cNvSpPr>
            <a:spLocks noChangeShapeType="1"/>
          </p:cNvSpPr>
          <p:nvPr/>
        </p:nvSpPr>
        <p:spPr bwMode="auto">
          <a:xfrm flipV="1">
            <a:off x="2724150" y="2468563"/>
            <a:ext cx="4572000" cy="20637"/>
          </a:xfrm>
          <a:prstGeom prst="line">
            <a:avLst/>
          </a:prstGeom>
          <a:noFill/>
          <a:ln w="12700">
            <a:solidFill>
              <a:srgbClr val="CC99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47" name="Line 8">
            <a:extLst>
              <a:ext uri="{FF2B5EF4-FFF2-40B4-BE49-F238E27FC236}">
                <a16:creationId xmlns:a16="http://schemas.microsoft.com/office/drawing/2014/main" id="{FC92C181-402C-4818-B649-BCA1193652BE}"/>
              </a:ext>
            </a:extLst>
          </p:cNvPr>
          <p:cNvSpPr>
            <a:spLocks noChangeShapeType="1"/>
          </p:cNvSpPr>
          <p:nvPr/>
        </p:nvSpPr>
        <p:spPr bwMode="auto">
          <a:xfrm>
            <a:off x="7277100" y="454025"/>
            <a:ext cx="0" cy="3760788"/>
          </a:xfrm>
          <a:prstGeom prst="line">
            <a:avLst/>
          </a:prstGeom>
          <a:noFill/>
          <a:ln w="1905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77833" name="Picture 9" descr="222000100010001">
            <a:extLst>
              <a:ext uri="{FF2B5EF4-FFF2-40B4-BE49-F238E27FC236}">
                <a16:creationId xmlns:a16="http://schemas.microsoft.com/office/drawing/2014/main" id="{9B1D037B-E1E3-4DD5-9ECD-B89F39EE0C45}"/>
              </a:ext>
            </a:extLst>
          </p:cNvPr>
          <p:cNvPicPr>
            <a:picLocks noChangeAspect="1" noChangeArrowheads="1"/>
          </p:cNvPicPr>
          <p:nvPr/>
        </p:nvPicPr>
        <p:blipFill>
          <a:blip r:embed="rId5">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4800600" y="1285875"/>
            <a:ext cx="25146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4" name="Line 10">
            <a:extLst>
              <a:ext uri="{FF2B5EF4-FFF2-40B4-BE49-F238E27FC236}">
                <a16:creationId xmlns:a16="http://schemas.microsoft.com/office/drawing/2014/main" id="{10C73176-1B97-479C-B68D-4D2439FBC2FD}"/>
              </a:ext>
            </a:extLst>
          </p:cNvPr>
          <p:cNvSpPr>
            <a:spLocks noChangeShapeType="1"/>
          </p:cNvSpPr>
          <p:nvPr/>
        </p:nvSpPr>
        <p:spPr bwMode="auto">
          <a:xfrm>
            <a:off x="5011738" y="1981200"/>
            <a:ext cx="2209800" cy="0"/>
          </a:xfrm>
          <a:prstGeom prst="line">
            <a:avLst/>
          </a:prstGeom>
          <a:noFill/>
          <a:ln w="3175">
            <a:solidFill>
              <a:srgbClr val="DDDDD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35" name="Oval 11">
            <a:extLst>
              <a:ext uri="{FF2B5EF4-FFF2-40B4-BE49-F238E27FC236}">
                <a16:creationId xmlns:a16="http://schemas.microsoft.com/office/drawing/2014/main" id="{CBB0B263-1E35-48D0-9B42-65114F202344}"/>
              </a:ext>
            </a:extLst>
          </p:cNvPr>
          <p:cNvSpPr>
            <a:spLocks noChangeArrowheads="1"/>
          </p:cNvSpPr>
          <p:nvPr/>
        </p:nvSpPr>
        <p:spPr bwMode="auto">
          <a:xfrm>
            <a:off x="4787900" y="1862138"/>
            <a:ext cx="152400" cy="152400"/>
          </a:xfrm>
          <a:prstGeom prst="ellipse">
            <a:avLst/>
          </a:prstGeom>
          <a:solidFill>
            <a:srgbClr val="FFCC66"/>
          </a:solidFill>
          <a:ln w="9525">
            <a:solidFill>
              <a:schemeClr val="tx1"/>
            </a:solidFill>
            <a:round/>
            <a:headEnd/>
            <a:tailEnd/>
          </a:ln>
        </p:spPr>
        <p:txBody>
          <a:bodyPr wrap="none" anchor="ctr"/>
          <a:lstStyle/>
          <a:p>
            <a:pPr algn="ctr"/>
            <a:endParaRPr lang="en-US" altLang="zh-CN" sz="2800" b="0"/>
          </a:p>
        </p:txBody>
      </p:sp>
      <p:graphicFrame>
        <p:nvGraphicFramePr>
          <p:cNvPr id="77836" name="Object 12">
            <a:extLst>
              <a:ext uri="{FF2B5EF4-FFF2-40B4-BE49-F238E27FC236}">
                <a16:creationId xmlns:a16="http://schemas.microsoft.com/office/drawing/2014/main" id="{7DB271E6-92C8-4C8A-8304-6CF4CE5183E2}"/>
              </a:ext>
            </a:extLst>
          </p:cNvPr>
          <p:cNvGraphicFramePr>
            <a:graphicFrameLocks/>
          </p:cNvGraphicFramePr>
          <p:nvPr/>
        </p:nvGraphicFramePr>
        <p:xfrm>
          <a:off x="7596188" y="1428750"/>
          <a:ext cx="977900" cy="392113"/>
        </p:xfrm>
        <a:graphic>
          <a:graphicData uri="http://schemas.openxmlformats.org/presentationml/2006/ole">
            <mc:AlternateContent xmlns:mc="http://schemas.openxmlformats.org/markup-compatibility/2006">
              <mc:Choice xmlns:v="urn:schemas-microsoft-com:vml" Requires="v">
                <p:oleObj spid="_x0000_s503946" r:id="rId6" imgW="1121400" imgH="425520" progId="Equation.3">
                  <p:embed/>
                </p:oleObj>
              </mc:Choice>
              <mc:Fallback>
                <p:oleObj r:id="rId6" imgW="1121400" imgH="425520" progId="Equation.3">
                  <p:embed/>
                  <p:pic>
                    <p:nvPicPr>
                      <p:cNvPr id="77836" name="Object 12">
                        <a:extLst>
                          <a:ext uri="{FF2B5EF4-FFF2-40B4-BE49-F238E27FC236}">
                            <a16:creationId xmlns:a16="http://schemas.microsoft.com/office/drawing/2014/main" id="{7DB271E6-92C8-4C8A-8304-6CF4CE5183E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6188" y="1428750"/>
                        <a:ext cx="9779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52" name="Line 13">
            <a:extLst>
              <a:ext uri="{FF2B5EF4-FFF2-40B4-BE49-F238E27FC236}">
                <a16:creationId xmlns:a16="http://schemas.microsoft.com/office/drawing/2014/main" id="{C0CCCEFC-774C-47DA-AB53-62B1525C488C}"/>
              </a:ext>
            </a:extLst>
          </p:cNvPr>
          <p:cNvSpPr>
            <a:spLocks noChangeShapeType="1"/>
          </p:cNvSpPr>
          <p:nvPr/>
        </p:nvSpPr>
        <p:spPr bwMode="auto">
          <a:xfrm flipV="1">
            <a:off x="3563938" y="825500"/>
            <a:ext cx="228600" cy="1524000"/>
          </a:xfrm>
          <a:prstGeom prst="line">
            <a:avLst/>
          </a:prstGeom>
          <a:noFill/>
          <a:ln w="19050">
            <a:solidFill>
              <a:srgbClr val="FF99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3" name="Line 14">
            <a:extLst>
              <a:ext uri="{FF2B5EF4-FFF2-40B4-BE49-F238E27FC236}">
                <a16:creationId xmlns:a16="http://schemas.microsoft.com/office/drawing/2014/main" id="{8F3BC2B9-80A9-40AB-8D90-AF6BC1D08058}"/>
              </a:ext>
            </a:extLst>
          </p:cNvPr>
          <p:cNvSpPr>
            <a:spLocks noChangeShapeType="1"/>
          </p:cNvSpPr>
          <p:nvPr/>
        </p:nvSpPr>
        <p:spPr bwMode="auto">
          <a:xfrm>
            <a:off x="1704975" y="4376738"/>
            <a:ext cx="508952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lstStyle/>
          <a:p>
            <a:endParaRPr lang="zh-CN" altLang="en-US"/>
          </a:p>
        </p:txBody>
      </p:sp>
      <p:sp>
        <p:nvSpPr>
          <p:cNvPr id="77839" name="Line 15">
            <a:extLst>
              <a:ext uri="{FF2B5EF4-FFF2-40B4-BE49-F238E27FC236}">
                <a16:creationId xmlns:a16="http://schemas.microsoft.com/office/drawing/2014/main" id="{4C5ED837-6AF3-46AD-A9B0-FFA9D7875FA1}"/>
              </a:ext>
            </a:extLst>
          </p:cNvPr>
          <p:cNvSpPr>
            <a:spLocks noChangeShapeType="1"/>
          </p:cNvSpPr>
          <p:nvPr/>
        </p:nvSpPr>
        <p:spPr bwMode="auto">
          <a:xfrm>
            <a:off x="4876800" y="2471738"/>
            <a:ext cx="2286000" cy="0"/>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7840" name="Oval 16">
            <a:extLst>
              <a:ext uri="{FF2B5EF4-FFF2-40B4-BE49-F238E27FC236}">
                <a16:creationId xmlns:a16="http://schemas.microsoft.com/office/drawing/2014/main" id="{ED389345-0089-4E21-B7C2-33EB265F806D}"/>
              </a:ext>
            </a:extLst>
          </p:cNvPr>
          <p:cNvSpPr>
            <a:spLocks noChangeArrowheads="1"/>
          </p:cNvSpPr>
          <p:nvPr/>
        </p:nvSpPr>
        <p:spPr bwMode="auto">
          <a:xfrm>
            <a:off x="4800600" y="2395538"/>
            <a:ext cx="152400" cy="152400"/>
          </a:xfrm>
          <a:prstGeom prst="ellipse">
            <a:avLst/>
          </a:prstGeom>
          <a:solidFill>
            <a:srgbClr val="FFCC66"/>
          </a:solidFill>
          <a:ln w="9525">
            <a:solidFill>
              <a:schemeClr val="tx1"/>
            </a:solidFill>
            <a:round/>
            <a:headEnd/>
            <a:tailEnd/>
          </a:ln>
        </p:spPr>
        <p:txBody>
          <a:bodyPr wrap="none" anchor="ctr"/>
          <a:lstStyle/>
          <a:p>
            <a:pPr algn="ctr"/>
            <a:endParaRPr lang="en-US" altLang="zh-CN" sz="2800" b="0"/>
          </a:p>
        </p:txBody>
      </p:sp>
      <p:sp>
        <p:nvSpPr>
          <p:cNvPr id="61456" name="Line 17">
            <a:extLst>
              <a:ext uri="{FF2B5EF4-FFF2-40B4-BE49-F238E27FC236}">
                <a16:creationId xmlns:a16="http://schemas.microsoft.com/office/drawing/2014/main" id="{8D589610-BF1E-4840-AAE7-7115FF095D52}"/>
              </a:ext>
            </a:extLst>
          </p:cNvPr>
          <p:cNvSpPr>
            <a:spLocks noChangeShapeType="1"/>
          </p:cNvSpPr>
          <p:nvPr/>
        </p:nvSpPr>
        <p:spPr bwMode="auto">
          <a:xfrm>
            <a:off x="2070100" y="5372100"/>
            <a:ext cx="56388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a14:hiddenLine>
            </a:ext>
          </a:extLst>
        </p:spPr>
        <p:txBody>
          <a:bodyPr/>
          <a:lstStyle/>
          <a:p>
            <a:endParaRPr lang="zh-CN" altLang="en-US"/>
          </a:p>
        </p:txBody>
      </p:sp>
      <p:graphicFrame>
        <p:nvGraphicFramePr>
          <p:cNvPr id="77842" name="Object 18">
            <a:extLst>
              <a:ext uri="{FF2B5EF4-FFF2-40B4-BE49-F238E27FC236}">
                <a16:creationId xmlns:a16="http://schemas.microsoft.com/office/drawing/2014/main" id="{40F272C9-28B4-452F-91F5-FD39F326528D}"/>
              </a:ext>
            </a:extLst>
          </p:cNvPr>
          <p:cNvGraphicFramePr>
            <a:graphicFrameLocks noChangeAspect="1"/>
          </p:cNvGraphicFramePr>
          <p:nvPr/>
        </p:nvGraphicFramePr>
        <p:xfrm>
          <a:off x="2384425" y="4857750"/>
          <a:ext cx="1616075" cy="431800"/>
        </p:xfrm>
        <a:graphic>
          <a:graphicData uri="http://schemas.openxmlformats.org/presentationml/2006/ole">
            <mc:AlternateContent xmlns:mc="http://schemas.openxmlformats.org/markup-compatibility/2006">
              <mc:Choice xmlns:v="urn:schemas-microsoft-com:vml" Requires="v">
                <p:oleObj spid="_x0000_s503947" r:id="rId8" imgW="964440" imgH="235080" progId="Equation.3">
                  <p:embed/>
                </p:oleObj>
              </mc:Choice>
              <mc:Fallback>
                <p:oleObj r:id="rId8" imgW="964440" imgH="235080" progId="Equation.3">
                  <p:embed/>
                  <p:pic>
                    <p:nvPicPr>
                      <p:cNvPr id="77842" name="Object 18">
                        <a:extLst>
                          <a:ext uri="{FF2B5EF4-FFF2-40B4-BE49-F238E27FC236}">
                            <a16:creationId xmlns:a16="http://schemas.microsoft.com/office/drawing/2014/main" id="{40F272C9-28B4-452F-91F5-FD39F32652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84425" y="4857750"/>
                        <a:ext cx="16160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7843" name="Object 19">
            <a:extLst>
              <a:ext uri="{FF2B5EF4-FFF2-40B4-BE49-F238E27FC236}">
                <a16:creationId xmlns:a16="http://schemas.microsoft.com/office/drawing/2014/main" id="{6F77EE98-985F-46C4-BD3E-1B134F2D260D}"/>
              </a:ext>
            </a:extLst>
          </p:cNvPr>
          <p:cNvGraphicFramePr>
            <a:graphicFrameLocks noChangeAspect="1"/>
          </p:cNvGraphicFramePr>
          <p:nvPr/>
        </p:nvGraphicFramePr>
        <p:xfrm>
          <a:off x="6215063" y="4854575"/>
          <a:ext cx="1643062" cy="431800"/>
        </p:xfrm>
        <a:graphic>
          <a:graphicData uri="http://schemas.openxmlformats.org/presentationml/2006/ole">
            <mc:AlternateContent xmlns:mc="http://schemas.openxmlformats.org/markup-compatibility/2006">
              <mc:Choice xmlns:v="urn:schemas-microsoft-com:vml" Requires="v">
                <p:oleObj spid="_x0000_s503948" r:id="rId10" imgW="1816560" imgH="470520" progId="Equation.3">
                  <p:embed/>
                </p:oleObj>
              </mc:Choice>
              <mc:Fallback>
                <p:oleObj r:id="rId10" imgW="1816560" imgH="470520" progId="Equation.3">
                  <p:embed/>
                  <p:pic>
                    <p:nvPicPr>
                      <p:cNvPr id="77843" name="Object 19">
                        <a:extLst>
                          <a:ext uri="{FF2B5EF4-FFF2-40B4-BE49-F238E27FC236}">
                            <a16:creationId xmlns:a16="http://schemas.microsoft.com/office/drawing/2014/main" id="{6F77EE98-985F-46C4-BD3E-1B134F2D26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5063" y="4854575"/>
                        <a:ext cx="16430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59" name="Rectangle 20">
            <a:extLst>
              <a:ext uri="{FF2B5EF4-FFF2-40B4-BE49-F238E27FC236}">
                <a16:creationId xmlns:a16="http://schemas.microsoft.com/office/drawing/2014/main" id="{77621E74-A459-483F-9FED-86DCB41FA229}"/>
              </a:ext>
            </a:extLst>
          </p:cNvPr>
          <p:cNvSpPr>
            <a:spLocks noChangeArrowheads="1"/>
          </p:cNvSpPr>
          <p:nvPr/>
        </p:nvSpPr>
        <p:spPr bwMode="auto">
          <a:xfrm>
            <a:off x="7791450" y="1785938"/>
            <a:ext cx="438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hlink"/>
                </a:solidFill>
              </a:rPr>
              <a:t>p</a:t>
            </a:r>
            <a:r>
              <a:rPr lang="en-US" altLang="zh-CN" baseline="-20000">
                <a:solidFill>
                  <a:schemeClr val="hlink"/>
                </a:solidFill>
              </a:rPr>
              <a:t>x</a:t>
            </a:r>
          </a:p>
        </p:txBody>
      </p:sp>
      <p:sp>
        <p:nvSpPr>
          <p:cNvPr id="77845" name="Text Box 21">
            <a:extLst>
              <a:ext uri="{FF2B5EF4-FFF2-40B4-BE49-F238E27FC236}">
                <a16:creationId xmlns:a16="http://schemas.microsoft.com/office/drawing/2014/main" id="{07365900-09C2-4A12-AD0B-7D8C1F859B11}"/>
              </a:ext>
            </a:extLst>
          </p:cNvPr>
          <p:cNvSpPr txBox="1">
            <a:spLocks noChangeArrowheads="1"/>
          </p:cNvSpPr>
          <p:nvPr/>
        </p:nvSpPr>
        <p:spPr bwMode="auto">
          <a:xfrm>
            <a:off x="7816850" y="22431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rgbClr val="00FFFF"/>
                </a:solidFill>
              </a:rPr>
              <a:t>0</a:t>
            </a:r>
          </a:p>
        </p:txBody>
      </p:sp>
      <p:sp>
        <p:nvSpPr>
          <p:cNvPr id="61461" name="Line 22">
            <a:extLst>
              <a:ext uri="{FF2B5EF4-FFF2-40B4-BE49-F238E27FC236}">
                <a16:creationId xmlns:a16="http://schemas.microsoft.com/office/drawing/2014/main" id="{201D97D2-18A5-4C7F-A37F-2D6096C95248}"/>
              </a:ext>
            </a:extLst>
          </p:cNvPr>
          <p:cNvSpPr>
            <a:spLocks noChangeShapeType="1"/>
          </p:cNvSpPr>
          <p:nvPr/>
        </p:nvSpPr>
        <p:spPr bwMode="auto">
          <a:xfrm>
            <a:off x="990600" y="14081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462" name="Line 23">
            <a:extLst>
              <a:ext uri="{FF2B5EF4-FFF2-40B4-BE49-F238E27FC236}">
                <a16:creationId xmlns:a16="http://schemas.microsoft.com/office/drawing/2014/main" id="{AD384D7F-9423-423B-B0FE-ADB305E838BE}"/>
              </a:ext>
            </a:extLst>
          </p:cNvPr>
          <p:cNvSpPr>
            <a:spLocks noChangeShapeType="1"/>
          </p:cNvSpPr>
          <p:nvPr/>
        </p:nvSpPr>
        <p:spPr bwMode="auto">
          <a:xfrm>
            <a:off x="990600" y="19415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463" name="Line 24">
            <a:extLst>
              <a:ext uri="{FF2B5EF4-FFF2-40B4-BE49-F238E27FC236}">
                <a16:creationId xmlns:a16="http://schemas.microsoft.com/office/drawing/2014/main" id="{DEFADF4D-9F56-4B82-97E0-E63F329D8ADB}"/>
              </a:ext>
            </a:extLst>
          </p:cNvPr>
          <p:cNvSpPr>
            <a:spLocks noChangeShapeType="1"/>
          </p:cNvSpPr>
          <p:nvPr/>
        </p:nvSpPr>
        <p:spPr bwMode="auto">
          <a:xfrm>
            <a:off x="990600" y="24749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464" name="Line 25">
            <a:extLst>
              <a:ext uri="{FF2B5EF4-FFF2-40B4-BE49-F238E27FC236}">
                <a16:creationId xmlns:a16="http://schemas.microsoft.com/office/drawing/2014/main" id="{FCB2A0D2-018C-4EB1-A7BC-F398BA02306F}"/>
              </a:ext>
            </a:extLst>
          </p:cNvPr>
          <p:cNvSpPr>
            <a:spLocks noChangeShapeType="1"/>
          </p:cNvSpPr>
          <p:nvPr/>
        </p:nvSpPr>
        <p:spPr bwMode="auto">
          <a:xfrm>
            <a:off x="990600" y="30083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465" name="Line 26">
            <a:extLst>
              <a:ext uri="{FF2B5EF4-FFF2-40B4-BE49-F238E27FC236}">
                <a16:creationId xmlns:a16="http://schemas.microsoft.com/office/drawing/2014/main" id="{98173B3D-6A37-4310-8F05-20FED16E3477}"/>
              </a:ext>
            </a:extLst>
          </p:cNvPr>
          <p:cNvSpPr>
            <a:spLocks noChangeShapeType="1"/>
          </p:cNvSpPr>
          <p:nvPr/>
        </p:nvSpPr>
        <p:spPr bwMode="auto">
          <a:xfrm>
            <a:off x="990600" y="3617913"/>
            <a:ext cx="914400" cy="0"/>
          </a:xfrm>
          <a:prstGeom prst="line">
            <a:avLst/>
          </a:prstGeom>
          <a:noFill/>
          <a:ln w="38100">
            <a:solidFill>
              <a:srgbClr val="00CC99"/>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466" name="Text Box 27">
            <a:extLst>
              <a:ext uri="{FF2B5EF4-FFF2-40B4-BE49-F238E27FC236}">
                <a16:creationId xmlns:a16="http://schemas.microsoft.com/office/drawing/2014/main" id="{D9DD8B41-D04F-4234-AF43-A9FF79A0F809}"/>
              </a:ext>
            </a:extLst>
          </p:cNvPr>
          <p:cNvSpPr txBox="1">
            <a:spLocks noChangeArrowheads="1"/>
          </p:cNvSpPr>
          <p:nvPr/>
        </p:nvSpPr>
        <p:spPr bwMode="auto">
          <a:xfrm>
            <a:off x="457200" y="1938338"/>
            <a:ext cx="67945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chemeClr val="hlink"/>
                </a:solidFill>
                <a:ea typeface="华文中宋" panose="02010600040101010101" pitchFamily="2" charset="-122"/>
              </a:rPr>
              <a:t>电子束</a:t>
            </a:r>
          </a:p>
        </p:txBody>
      </p:sp>
      <p:grpSp>
        <p:nvGrpSpPr>
          <p:cNvPr id="61467" name="Group 28">
            <a:extLst>
              <a:ext uri="{FF2B5EF4-FFF2-40B4-BE49-F238E27FC236}">
                <a16:creationId xmlns:a16="http://schemas.microsoft.com/office/drawing/2014/main" id="{17FCBD28-3804-4164-92E6-776218CC3F3F}"/>
              </a:ext>
            </a:extLst>
          </p:cNvPr>
          <p:cNvGrpSpPr>
            <a:grpSpLocks/>
          </p:cNvGrpSpPr>
          <p:nvPr/>
        </p:nvGrpSpPr>
        <p:grpSpPr bwMode="auto">
          <a:xfrm>
            <a:off x="1979613" y="1709738"/>
            <a:ext cx="617537" cy="1916112"/>
            <a:chOff x="1291" y="1440"/>
            <a:chExt cx="389" cy="1207"/>
          </a:xfrm>
        </p:grpSpPr>
        <p:sp>
          <p:nvSpPr>
            <p:cNvPr id="61468" name="Line 29">
              <a:extLst>
                <a:ext uri="{FF2B5EF4-FFF2-40B4-BE49-F238E27FC236}">
                  <a16:creationId xmlns:a16="http://schemas.microsoft.com/office/drawing/2014/main" id="{684FE90B-DDC4-4C7E-BA65-94EF60D741C2}"/>
                </a:ext>
              </a:extLst>
            </p:cNvPr>
            <p:cNvSpPr>
              <a:spLocks noChangeShapeType="1"/>
            </p:cNvSpPr>
            <p:nvPr/>
          </p:nvSpPr>
          <p:spPr bwMode="auto">
            <a:xfrm>
              <a:off x="1440" y="1776"/>
              <a:ext cx="19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69" name="Line 30">
              <a:extLst>
                <a:ext uri="{FF2B5EF4-FFF2-40B4-BE49-F238E27FC236}">
                  <a16:creationId xmlns:a16="http://schemas.microsoft.com/office/drawing/2014/main" id="{B9634737-6F3C-4B71-920B-DBC1659B1B5F}"/>
                </a:ext>
              </a:extLst>
            </p:cNvPr>
            <p:cNvSpPr>
              <a:spLocks noChangeShapeType="1"/>
            </p:cNvSpPr>
            <p:nvPr/>
          </p:nvSpPr>
          <p:spPr bwMode="auto">
            <a:xfrm>
              <a:off x="1440" y="2064"/>
              <a:ext cx="192" cy="0"/>
            </a:xfrm>
            <a:prstGeom prst="line">
              <a:avLst/>
            </a:prstGeom>
            <a:noFill/>
            <a:ln w="9525">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70" name="Line 31">
              <a:extLst>
                <a:ext uri="{FF2B5EF4-FFF2-40B4-BE49-F238E27FC236}">
                  <a16:creationId xmlns:a16="http://schemas.microsoft.com/office/drawing/2014/main" id="{C7B9F792-1BCF-48A8-8D5C-9EE1A9DAA44A}"/>
                </a:ext>
              </a:extLst>
            </p:cNvPr>
            <p:cNvSpPr>
              <a:spLocks noChangeShapeType="1"/>
            </p:cNvSpPr>
            <p:nvPr/>
          </p:nvSpPr>
          <p:spPr bwMode="auto">
            <a:xfrm>
              <a:off x="1488" y="2064"/>
              <a:ext cx="0" cy="336"/>
            </a:xfrm>
            <a:prstGeom prst="line">
              <a:avLst/>
            </a:prstGeom>
            <a:noFill/>
            <a:ln w="3810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61471" name="Line 32">
              <a:extLst>
                <a:ext uri="{FF2B5EF4-FFF2-40B4-BE49-F238E27FC236}">
                  <a16:creationId xmlns:a16="http://schemas.microsoft.com/office/drawing/2014/main" id="{4A2AD517-DB7A-496E-A7E1-B02A0C315077}"/>
                </a:ext>
              </a:extLst>
            </p:cNvPr>
            <p:cNvSpPr>
              <a:spLocks noChangeShapeType="1"/>
            </p:cNvSpPr>
            <p:nvPr/>
          </p:nvSpPr>
          <p:spPr bwMode="auto">
            <a:xfrm>
              <a:off x="1488" y="1440"/>
              <a:ext cx="0" cy="336"/>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72" name="Rectangle 33">
              <a:extLst>
                <a:ext uri="{FF2B5EF4-FFF2-40B4-BE49-F238E27FC236}">
                  <a16:creationId xmlns:a16="http://schemas.microsoft.com/office/drawing/2014/main" id="{1B0F561D-CEFC-456F-B8BE-D5A57B863D60}"/>
                </a:ext>
              </a:extLst>
            </p:cNvPr>
            <p:cNvSpPr>
              <a:spLocks noChangeArrowheads="1"/>
            </p:cNvSpPr>
            <p:nvPr/>
          </p:nvSpPr>
          <p:spPr bwMode="auto">
            <a:xfrm>
              <a:off x="1291" y="2320"/>
              <a:ext cx="3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a:solidFill>
                    <a:srgbClr val="FFCC66"/>
                  </a:solidFill>
                </a:rPr>
                <a:t>△</a:t>
              </a:r>
              <a:r>
                <a:rPr lang="en-US" altLang="zh-CN" sz="2800" i="1">
                  <a:solidFill>
                    <a:srgbClr val="FFCC66"/>
                  </a:solidFill>
                </a:rPr>
                <a:t>x</a:t>
              </a:r>
            </a:p>
          </p:txBody>
        </p:sp>
      </p:grpSp>
      <p:grpSp>
        <p:nvGrpSpPr>
          <p:cNvPr id="61473" name="Group 34">
            <a:extLst>
              <a:ext uri="{FF2B5EF4-FFF2-40B4-BE49-F238E27FC236}">
                <a16:creationId xmlns:a16="http://schemas.microsoft.com/office/drawing/2014/main" id="{8E402FAB-AB99-435B-BFFD-AE43F14D77AA}"/>
              </a:ext>
            </a:extLst>
          </p:cNvPr>
          <p:cNvGrpSpPr>
            <a:grpSpLocks/>
          </p:cNvGrpSpPr>
          <p:nvPr/>
        </p:nvGrpSpPr>
        <p:grpSpPr bwMode="auto">
          <a:xfrm>
            <a:off x="2533650" y="439738"/>
            <a:ext cx="361950" cy="835025"/>
            <a:chOff x="1596" y="624"/>
            <a:chExt cx="228" cy="526"/>
          </a:xfrm>
        </p:grpSpPr>
        <p:sp>
          <p:nvSpPr>
            <p:cNvPr id="61474" name="Text Box 35">
              <a:extLst>
                <a:ext uri="{FF2B5EF4-FFF2-40B4-BE49-F238E27FC236}">
                  <a16:creationId xmlns:a16="http://schemas.microsoft.com/office/drawing/2014/main" id="{C6CA30F2-0497-49D1-A634-1D90BD71DE89}"/>
                </a:ext>
              </a:extLst>
            </p:cNvPr>
            <p:cNvSpPr txBox="1">
              <a:spLocks noChangeArrowheads="1"/>
            </p:cNvSpPr>
            <p:nvPr/>
          </p:nvSpPr>
          <p:spPr bwMode="auto">
            <a:xfrm>
              <a:off x="1596" y="62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i="1">
                  <a:solidFill>
                    <a:schemeClr val="hlink"/>
                  </a:solidFill>
                </a:rPr>
                <a:t>x</a:t>
              </a:r>
            </a:p>
          </p:txBody>
        </p:sp>
        <p:sp>
          <p:nvSpPr>
            <p:cNvPr id="61475" name="Line 36">
              <a:extLst>
                <a:ext uri="{FF2B5EF4-FFF2-40B4-BE49-F238E27FC236}">
                  <a16:creationId xmlns:a16="http://schemas.microsoft.com/office/drawing/2014/main" id="{8823F64E-B8F6-4FEC-B487-326BF80AE965}"/>
                </a:ext>
              </a:extLst>
            </p:cNvPr>
            <p:cNvSpPr>
              <a:spLocks noChangeShapeType="1"/>
            </p:cNvSpPr>
            <p:nvPr/>
          </p:nvSpPr>
          <p:spPr bwMode="auto">
            <a:xfrm>
              <a:off x="1680" y="912"/>
              <a:ext cx="0" cy="238"/>
            </a:xfrm>
            <a:prstGeom prst="line">
              <a:avLst/>
            </a:prstGeom>
            <a:noFill/>
            <a:ln w="1905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61476" name="Object 37">
            <a:extLst>
              <a:ext uri="{FF2B5EF4-FFF2-40B4-BE49-F238E27FC236}">
                <a16:creationId xmlns:a16="http://schemas.microsoft.com/office/drawing/2014/main" id="{74864EDD-BFC2-47A9-B246-41B08D924C26}"/>
              </a:ext>
            </a:extLst>
          </p:cNvPr>
          <p:cNvGraphicFramePr>
            <a:graphicFrameLocks/>
          </p:cNvGraphicFramePr>
          <p:nvPr/>
        </p:nvGraphicFramePr>
        <p:xfrm>
          <a:off x="1085850" y="515938"/>
          <a:ext cx="1219200" cy="392112"/>
        </p:xfrm>
        <a:graphic>
          <a:graphicData uri="http://schemas.openxmlformats.org/presentationml/2006/ole">
            <mc:AlternateContent xmlns:mc="http://schemas.openxmlformats.org/markup-compatibility/2006">
              <mc:Choice xmlns:v="urn:schemas-microsoft-com:vml" Requires="v">
                <p:oleObj spid="_x0000_s503949" r:id="rId12" imgW="1401480" imgH="425520" progId="Equation.3">
                  <p:embed/>
                </p:oleObj>
              </mc:Choice>
              <mc:Fallback>
                <p:oleObj r:id="rId12" imgW="1401480" imgH="425520" progId="Equation.3">
                  <p:embed/>
                  <p:pic>
                    <p:nvPicPr>
                      <p:cNvPr id="61476" name="Object 37">
                        <a:extLst>
                          <a:ext uri="{FF2B5EF4-FFF2-40B4-BE49-F238E27FC236}">
                            <a16:creationId xmlns:a16="http://schemas.microsoft.com/office/drawing/2014/main" id="{74864EDD-BFC2-47A9-B246-41B08D924C26}"/>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5850" y="515938"/>
                        <a:ext cx="1219200"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61477" name="Object 38">
            <a:extLst>
              <a:ext uri="{FF2B5EF4-FFF2-40B4-BE49-F238E27FC236}">
                <a16:creationId xmlns:a16="http://schemas.microsoft.com/office/drawing/2014/main" id="{A05A803F-BED1-4804-AE2D-E3BFEDC1AA29}"/>
              </a:ext>
            </a:extLst>
          </p:cNvPr>
          <p:cNvGraphicFramePr>
            <a:graphicFrameLocks/>
          </p:cNvGraphicFramePr>
          <p:nvPr/>
        </p:nvGraphicFramePr>
        <p:xfrm>
          <a:off x="3367088" y="300038"/>
          <a:ext cx="1471612" cy="825500"/>
        </p:xfrm>
        <a:graphic>
          <a:graphicData uri="http://schemas.openxmlformats.org/presentationml/2006/ole">
            <mc:AlternateContent xmlns:mc="http://schemas.openxmlformats.org/markup-compatibility/2006">
              <mc:Choice xmlns:v="urn:schemas-microsoft-com:vml" Requires="v">
                <p:oleObj spid="_x0000_s503950" r:id="rId14" imgW="1704240" imgH="940680" progId="Equation.3">
                  <p:embed/>
                </p:oleObj>
              </mc:Choice>
              <mc:Fallback>
                <p:oleObj r:id="rId14" imgW="1704240" imgH="940680" progId="Equation.3">
                  <p:embed/>
                  <p:pic>
                    <p:nvPicPr>
                      <p:cNvPr id="61477" name="Object 38">
                        <a:extLst>
                          <a:ext uri="{FF2B5EF4-FFF2-40B4-BE49-F238E27FC236}">
                            <a16:creationId xmlns:a16="http://schemas.microsoft.com/office/drawing/2014/main" id="{A05A803F-BED1-4804-AE2D-E3BFEDC1AA29}"/>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7088" y="300038"/>
                        <a:ext cx="1471612"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61478" name="Freeform 39">
            <a:extLst>
              <a:ext uri="{FF2B5EF4-FFF2-40B4-BE49-F238E27FC236}">
                <a16:creationId xmlns:a16="http://schemas.microsoft.com/office/drawing/2014/main" id="{9FAA1111-F72E-4B2A-B1CE-7CB33DFDC424}"/>
              </a:ext>
            </a:extLst>
          </p:cNvPr>
          <p:cNvSpPr>
            <a:spLocks noChangeArrowheads="1"/>
          </p:cNvSpPr>
          <p:nvPr/>
        </p:nvSpPr>
        <p:spPr bwMode="auto">
          <a:xfrm rot="990262">
            <a:off x="3387725" y="2303463"/>
            <a:ext cx="76200" cy="176212"/>
          </a:xfrm>
          <a:custGeom>
            <a:avLst/>
            <a:gdLst>
              <a:gd name="T0" fmla="*/ 0 w 57"/>
              <a:gd name="T1" fmla="*/ 0 h 126"/>
              <a:gd name="T2" fmla="*/ 57 w 57"/>
              <a:gd name="T3" fmla="*/ 126 h 126"/>
            </a:gdLst>
            <a:ahLst/>
            <a:cxnLst>
              <a:cxn ang="0">
                <a:pos x="T0" y="T1"/>
              </a:cxn>
              <a:cxn ang="0">
                <a:pos x="T2" y="T3"/>
              </a:cxn>
            </a:cxnLst>
            <a:rect l="0" t="0" r="r" b="b"/>
            <a:pathLst>
              <a:path w="57" h="126">
                <a:moveTo>
                  <a:pt x="0" y="0"/>
                </a:moveTo>
                <a:cubicBezTo>
                  <a:pt x="48" y="33"/>
                  <a:pt x="57" y="67"/>
                  <a:pt x="57" y="126"/>
                </a:cubicBezTo>
              </a:path>
            </a:pathLst>
          </a:custGeom>
          <a:noFill/>
          <a:ln w="19050">
            <a:solidFill>
              <a:srgbClr val="FF9999"/>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77864" name="Text Box 40">
            <a:extLst>
              <a:ext uri="{FF2B5EF4-FFF2-40B4-BE49-F238E27FC236}">
                <a16:creationId xmlns:a16="http://schemas.microsoft.com/office/drawing/2014/main" id="{2A46523D-D956-4EBB-9F45-0BFEE3AB1C7E}"/>
              </a:ext>
            </a:extLst>
          </p:cNvPr>
          <p:cNvSpPr txBox="1">
            <a:spLocks noChangeArrowheads="1"/>
          </p:cNvSpPr>
          <p:nvPr/>
        </p:nvSpPr>
        <p:spPr bwMode="auto">
          <a:xfrm>
            <a:off x="428625" y="5891213"/>
            <a:ext cx="4284663" cy="466725"/>
          </a:xfrm>
          <a:prstGeom prst="rect">
            <a:avLst/>
          </a:prstGeom>
          <a:noFill/>
          <a:ln w="9525">
            <a:solidFill>
              <a:srgbClr val="B2B2B2">
                <a:alpha val="85881"/>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zh-CN" altLang="en-US">
                <a:solidFill>
                  <a:schemeClr val="hlink"/>
                </a:solidFill>
                <a:ea typeface="楷体_GB2312" pitchFamily="49" charset="-122"/>
              </a:rPr>
              <a:t>减小缝宽</a:t>
            </a:r>
            <a:r>
              <a:rPr lang="zh-CN" altLang="en-US">
                <a:solidFill>
                  <a:schemeClr val="bg1"/>
                </a:solidFill>
              </a:rPr>
              <a:t> </a:t>
            </a:r>
            <a:r>
              <a:rPr lang="zh-CN" altLang="en-US" sz="1800">
                <a:solidFill>
                  <a:srgbClr val="66FFFF"/>
                </a:solidFill>
              </a:rPr>
              <a:t>△</a:t>
            </a:r>
            <a:r>
              <a:rPr lang="en-US" altLang="zh-CN" i="1">
                <a:solidFill>
                  <a:srgbClr val="66FFFF"/>
                </a:solidFill>
              </a:rPr>
              <a:t>x</a:t>
            </a:r>
            <a:r>
              <a:rPr lang="en-US" altLang="zh-CN">
                <a:solidFill>
                  <a:schemeClr val="hlink"/>
                </a:solidFill>
              </a:rPr>
              <a:t>, </a:t>
            </a:r>
            <a:r>
              <a:rPr lang="en-US" altLang="zh-CN">
                <a:solidFill>
                  <a:schemeClr val="hlink"/>
                </a:solidFill>
                <a:ea typeface="楷体_GB2312" pitchFamily="49" charset="-122"/>
              </a:rPr>
              <a:t> </a:t>
            </a:r>
            <a:r>
              <a:rPr lang="en-US" altLang="zh-CN" i="1">
                <a:solidFill>
                  <a:srgbClr val="66FFFF"/>
                </a:solidFill>
              </a:rPr>
              <a:t>x</a:t>
            </a:r>
            <a:r>
              <a:rPr lang="en-US" altLang="zh-CN" i="1">
                <a:solidFill>
                  <a:srgbClr val="99FFCC"/>
                </a:solidFill>
              </a:rPr>
              <a:t> </a:t>
            </a:r>
            <a:r>
              <a:rPr lang="zh-CN" altLang="en-US">
                <a:solidFill>
                  <a:schemeClr val="hlink"/>
                </a:solidFill>
                <a:ea typeface="楷体_GB2312" pitchFamily="49" charset="-122"/>
              </a:rPr>
              <a:t>确定的越准确</a:t>
            </a:r>
          </a:p>
        </p:txBody>
      </p:sp>
      <p:sp>
        <p:nvSpPr>
          <p:cNvPr id="77865" name="Rectangle 41">
            <a:extLst>
              <a:ext uri="{FF2B5EF4-FFF2-40B4-BE49-F238E27FC236}">
                <a16:creationId xmlns:a16="http://schemas.microsoft.com/office/drawing/2014/main" id="{45F74924-29AB-487F-B988-AAB4B6F1E624}"/>
              </a:ext>
            </a:extLst>
          </p:cNvPr>
          <p:cNvSpPr>
            <a:spLocks noChangeArrowheads="1"/>
          </p:cNvSpPr>
          <p:nvPr/>
        </p:nvSpPr>
        <p:spPr bwMode="auto">
          <a:xfrm>
            <a:off x="5108575" y="5891213"/>
            <a:ext cx="3600450" cy="466725"/>
          </a:xfrm>
          <a:prstGeom prst="rect">
            <a:avLst/>
          </a:prstGeom>
          <a:noFill/>
          <a:ln w="9525">
            <a:solidFill>
              <a:srgbClr val="B2B2B2">
                <a:alpha val="85881"/>
              </a:srgbClr>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ctr"/>
            <a:r>
              <a:rPr lang="en-US" altLang="zh-CN" i="1">
                <a:solidFill>
                  <a:srgbClr val="66FFFF"/>
                </a:solidFill>
              </a:rPr>
              <a:t>p</a:t>
            </a:r>
            <a:r>
              <a:rPr lang="en-US" altLang="zh-CN" i="1" baseline="-20000">
                <a:solidFill>
                  <a:srgbClr val="66FFFF"/>
                </a:solidFill>
              </a:rPr>
              <a:t>x</a:t>
            </a:r>
            <a:r>
              <a:rPr lang="zh-CN" altLang="en-US">
                <a:solidFill>
                  <a:schemeClr val="hlink"/>
                </a:solidFill>
                <a:ea typeface="楷体_GB2312" pitchFamily="49" charset="-122"/>
              </a:rPr>
              <a:t>的不确定度</a:t>
            </a:r>
            <a:r>
              <a:rPr lang="en-US" altLang="zh-CN">
                <a:solidFill>
                  <a:schemeClr val="hlink"/>
                </a:solidFill>
                <a:ea typeface="楷体_GB2312" pitchFamily="49" charset="-122"/>
              </a:rPr>
              <a:t>, </a:t>
            </a:r>
            <a:r>
              <a:rPr lang="zh-CN" altLang="en-US">
                <a:solidFill>
                  <a:schemeClr val="hlink"/>
                </a:solidFill>
                <a:ea typeface="楷体_GB2312" pitchFamily="49" charset="-122"/>
              </a:rPr>
              <a:t>即</a:t>
            </a:r>
            <a:r>
              <a:rPr lang="zh-CN" altLang="en-US" sz="1800">
                <a:solidFill>
                  <a:srgbClr val="66FFFF"/>
                </a:solidFill>
              </a:rPr>
              <a:t>△</a:t>
            </a:r>
            <a:r>
              <a:rPr lang="en-US" altLang="zh-CN" i="1">
                <a:solidFill>
                  <a:srgbClr val="66FFFF"/>
                </a:solidFill>
              </a:rPr>
              <a:t>p</a:t>
            </a:r>
            <a:r>
              <a:rPr lang="en-US" altLang="zh-CN" i="1" baseline="-20000">
                <a:solidFill>
                  <a:srgbClr val="66FFFF"/>
                </a:solidFill>
              </a:rPr>
              <a:t>x</a:t>
            </a:r>
            <a:r>
              <a:rPr lang="zh-CN" altLang="en-US">
                <a:solidFill>
                  <a:schemeClr val="hlink"/>
                </a:solidFill>
                <a:ea typeface="楷体_GB2312" pitchFamily="49" charset="-122"/>
              </a:rPr>
              <a:t>越大</a:t>
            </a:r>
            <a:r>
              <a:rPr lang="zh-CN" altLang="en-US">
                <a:solidFill>
                  <a:schemeClr val="bg1"/>
                </a:solidFill>
                <a:ea typeface="楷体_GB2312" pitchFamily="49" charset="-122"/>
              </a:rPr>
              <a:t>                           </a:t>
            </a:r>
          </a:p>
        </p:txBody>
      </p:sp>
      <p:sp>
        <p:nvSpPr>
          <p:cNvPr id="77866" name="Line 42">
            <a:extLst>
              <a:ext uri="{FF2B5EF4-FFF2-40B4-BE49-F238E27FC236}">
                <a16:creationId xmlns:a16="http://schemas.microsoft.com/office/drawing/2014/main" id="{176FC1E4-EC71-47F0-9319-3E27BAC153BA}"/>
              </a:ext>
            </a:extLst>
          </p:cNvPr>
          <p:cNvSpPr>
            <a:spLocks noChangeShapeType="1"/>
          </p:cNvSpPr>
          <p:nvPr/>
        </p:nvSpPr>
        <p:spPr bwMode="auto">
          <a:xfrm>
            <a:off x="4748213" y="6180138"/>
            <a:ext cx="360362" cy="0"/>
          </a:xfrm>
          <a:prstGeom prst="line">
            <a:avLst/>
          </a:prstGeom>
          <a:noFill/>
          <a:ln w="38100">
            <a:solidFill>
              <a:srgbClr val="FF99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7867" name="Line 43">
            <a:extLst>
              <a:ext uri="{FF2B5EF4-FFF2-40B4-BE49-F238E27FC236}">
                <a16:creationId xmlns:a16="http://schemas.microsoft.com/office/drawing/2014/main" id="{51D3974F-5550-46B0-A34D-632B54466EDF}"/>
              </a:ext>
            </a:extLst>
          </p:cNvPr>
          <p:cNvSpPr>
            <a:spLocks noChangeShapeType="1"/>
          </p:cNvSpPr>
          <p:nvPr/>
        </p:nvSpPr>
        <p:spPr bwMode="auto">
          <a:xfrm flipV="1">
            <a:off x="7265988" y="1420813"/>
            <a:ext cx="0" cy="576262"/>
          </a:xfrm>
          <a:prstGeom prst="line">
            <a:avLst/>
          </a:prstGeom>
          <a:noFill/>
          <a:ln w="38100">
            <a:solidFill>
              <a:srgbClr val="FFCC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83" name="灯片编号占位符 1">
            <a:extLst>
              <a:ext uri="{FF2B5EF4-FFF2-40B4-BE49-F238E27FC236}">
                <a16:creationId xmlns:a16="http://schemas.microsoft.com/office/drawing/2014/main" id="{3043C5BC-5226-429F-A3A0-54288FFBC008}"/>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F20880-E930-4258-897E-55409A105271}" type="slidenum">
              <a:rPr lang="en-US" altLang="zh-CN" b="0">
                <a:solidFill>
                  <a:srgbClr val="FF00FF"/>
                </a:solidFill>
              </a:rPr>
              <a:pPr/>
              <a:t>27</a:t>
            </a:fld>
            <a:r>
              <a:rPr lang="en-US" altLang="zh-CN" b="0">
                <a:solidFill>
                  <a:srgbClr val="FF00FF"/>
                </a:solidFill>
              </a:rPr>
              <a:t>/29</a:t>
            </a:r>
          </a:p>
        </p:txBody>
      </p:sp>
      <p:sp>
        <p:nvSpPr>
          <p:cNvPr id="45" name="Text Box 4">
            <a:extLst>
              <a:ext uri="{FF2B5EF4-FFF2-40B4-BE49-F238E27FC236}">
                <a16:creationId xmlns:a16="http://schemas.microsoft.com/office/drawing/2014/main" id="{A955000E-8354-4443-A89A-49F55719EA40}"/>
              </a:ext>
            </a:extLst>
          </p:cNvPr>
          <p:cNvSpPr txBox="1">
            <a:spLocks noChangeArrowheads="1"/>
          </p:cNvSpPr>
          <p:nvPr/>
        </p:nvSpPr>
        <p:spPr bwMode="auto">
          <a:xfrm>
            <a:off x="428625" y="5303838"/>
            <a:ext cx="38576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hlink"/>
                </a:solidFill>
                <a:ea typeface="华文中宋" panose="02010600040101010101" pitchFamily="2" charset="-122"/>
              </a:rPr>
              <a:t>若考虑其他级次的条纹：</a:t>
            </a:r>
            <a:endParaRPr lang="zh-CN" altLang="en-US">
              <a:solidFill>
                <a:schemeClr val="hlink"/>
              </a:solidFill>
            </a:endParaRPr>
          </a:p>
        </p:txBody>
      </p:sp>
      <p:graphicFrame>
        <p:nvGraphicFramePr>
          <p:cNvPr id="2" name="Object 44">
            <a:extLst>
              <a:ext uri="{FF2B5EF4-FFF2-40B4-BE49-F238E27FC236}">
                <a16:creationId xmlns:a16="http://schemas.microsoft.com/office/drawing/2014/main" id="{7C2EC89D-EF41-4D07-85AC-9A367CD9662D}"/>
              </a:ext>
            </a:extLst>
          </p:cNvPr>
          <p:cNvGraphicFramePr>
            <a:graphicFrameLocks noChangeAspect="1"/>
          </p:cNvGraphicFramePr>
          <p:nvPr/>
        </p:nvGraphicFramePr>
        <p:xfrm>
          <a:off x="3978275" y="5386388"/>
          <a:ext cx="1593850" cy="431800"/>
        </p:xfrm>
        <a:graphic>
          <a:graphicData uri="http://schemas.openxmlformats.org/presentationml/2006/ole">
            <mc:AlternateContent xmlns:mc="http://schemas.openxmlformats.org/markup-compatibility/2006">
              <mc:Choice xmlns:v="urn:schemas-microsoft-com:vml" Requires="v">
                <p:oleObj spid="_x0000_s503951" r:id="rId16" imgW="952920" imgH="235080" progId="Equation.3">
                  <p:embed/>
                </p:oleObj>
              </mc:Choice>
              <mc:Fallback>
                <p:oleObj r:id="rId16" imgW="952920" imgH="235080" progId="Equation.3">
                  <p:embed/>
                  <p:pic>
                    <p:nvPicPr>
                      <p:cNvPr id="2" name="Object 44">
                        <a:extLst>
                          <a:ext uri="{FF2B5EF4-FFF2-40B4-BE49-F238E27FC236}">
                            <a16:creationId xmlns:a16="http://schemas.microsoft.com/office/drawing/2014/main" id="{7C2EC89D-EF41-4D07-85AC-9A367CD9662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78275" y="5386388"/>
                        <a:ext cx="15938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7" name="右箭头 46">
            <a:extLst>
              <a:ext uri="{FF2B5EF4-FFF2-40B4-BE49-F238E27FC236}">
                <a16:creationId xmlns:a16="http://schemas.microsoft.com/office/drawing/2014/main" id="{7174C6F3-563A-45A7-9369-299EFAA75F84}"/>
              </a:ext>
            </a:extLst>
          </p:cNvPr>
          <p:cNvSpPr>
            <a:spLocks noChangeArrowheads="1"/>
          </p:cNvSpPr>
          <p:nvPr/>
        </p:nvSpPr>
        <p:spPr bwMode="auto">
          <a:xfrm>
            <a:off x="5643563" y="5457825"/>
            <a:ext cx="714375" cy="285750"/>
          </a:xfrm>
          <a:prstGeom prst="rightArrow">
            <a:avLst>
              <a:gd name="adj1" fmla="val 50000"/>
              <a:gd name="adj2" fmla="val 90000"/>
            </a:avLst>
          </a:prstGeom>
          <a:solidFill>
            <a:schemeClr val="accent1"/>
          </a:solidFill>
          <a:ln w="9525">
            <a:solidFill>
              <a:schemeClr val="tx1"/>
            </a:solidFill>
            <a:round/>
            <a:headEnd/>
            <a:tailEnd/>
          </a:ln>
        </p:spPr>
        <p:txBody>
          <a:bodyPr wrap="none" anchor="ctr"/>
          <a:lstStyle/>
          <a:p>
            <a:endParaRPr lang="zh-CN" altLang="en-US"/>
          </a:p>
        </p:txBody>
      </p:sp>
      <p:graphicFrame>
        <p:nvGraphicFramePr>
          <p:cNvPr id="3" name="Object 45">
            <a:extLst>
              <a:ext uri="{FF2B5EF4-FFF2-40B4-BE49-F238E27FC236}">
                <a16:creationId xmlns:a16="http://schemas.microsoft.com/office/drawing/2014/main" id="{21A48C8B-E8B4-42AB-9FE7-F6C64AFD5C70}"/>
              </a:ext>
            </a:extLst>
          </p:cNvPr>
          <p:cNvGraphicFramePr>
            <a:graphicFrameLocks noChangeAspect="1"/>
          </p:cNvGraphicFramePr>
          <p:nvPr/>
        </p:nvGraphicFramePr>
        <p:xfrm>
          <a:off x="6580188" y="5357813"/>
          <a:ext cx="1778000" cy="504825"/>
        </p:xfrm>
        <a:graphic>
          <a:graphicData uri="http://schemas.openxmlformats.org/presentationml/2006/ole">
            <mc:AlternateContent xmlns:mc="http://schemas.openxmlformats.org/markup-compatibility/2006">
              <mc:Choice xmlns:v="urn:schemas-microsoft-com:vml" Requires="v">
                <p:oleObj spid="_x0000_s503952" r:id="rId18" imgW="807480" imgH="235080" progId="Equation.3">
                  <p:embed/>
                </p:oleObj>
              </mc:Choice>
              <mc:Fallback>
                <p:oleObj r:id="rId18" imgW="807480" imgH="235080" progId="Equation.3">
                  <p:embed/>
                  <p:pic>
                    <p:nvPicPr>
                      <p:cNvPr id="3" name="Object 45">
                        <a:extLst>
                          <a:ext uri="{FF2B5EF4-FFF2-40B4-BE49-F238E27FC236}">
                            <a16:creationId xmlns:a16="http://schemas.microsoft.com/office/drawing/2014/main" id="{21A48C8B-E8B4-42AB-9FE7-F6C64AFD5C7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80188" y="5357813"/>
                        <a:ext cx="1778000" cy="504825"/>
                      </a:xfrm>
                      <a:prstGeom prst="rect">
                        <a:avLst/>
                      </a:prstGeom>
                      <a:solidFill>
                        <a:srgbClr val="000000">
                          <a:alpha val="7059"/>
                        </a:srgbClr>
                      </a:solidFill>
                      <a:ln w="9525">
                        <a:solidFill>
                          <a:srgbClr val="000000">
                            <a:alpha val="10196"/>
                          </a:srgbClr>
                        </a:solidFill>
                        <a:miter lim="800000"/>
                        <a:headEnd/>
                        <a:tailEnd/>
                      </a:ln>
                    </p:spPr>
                  </p:pic>
                </p:oleObj>
              </mc:Fallback>
            </mc:AlternateContent>
          </a:graphicData>
        </a:graphic>
      </p:graphicFrame>
      <p:graphicFrame>
        <p:nvGraphicFramePr>
          <p:cNvPr id="4" name="Object 49">
            <a:extLst>
              <a:ext uri="{FF2B5EF4-FFF2-40B4-BE49-F238E27FC236}">
                <a16:creationId xmlns:a16="http://schemas.microsoft.com/office/drawing/2014/main" id="{B2CD44AE-7AD4-4FD5-AECF-0172E5250DE6}"/>
              </a:ext>
            </a:extLst>
          </p:cNvPr>
          <p:cNvGraphicFramePr>
            <a:graphicFrameLocks noChangeAspect="1"/>
          </p:cNvGraphicFramePr>
          <p:nvPr/>
        </p:nvGraphicFramePr>
        <p:xfrm>
          <a:off x="4071938" y="4879975"/>
          <a:ext cx="941387" cy="334963"/>
        </p:xfrm>
        <a:graphic>
          <a:graphicData uri="http://schemas.openxmlformats.org/presentationml/2006/ole">
            <mc:AlternateContent xmlns:mc="http://schemas.openxmlformats.org/markup-compatibility/2006">
              <mc:Choice xmlns:v="urn:schemas-microsoft-com:vml" Requires="v">
                <p:oleObj spid="_x0000_s503953" r:id="rId20" imgW="549360" imgH="179280" progId="Equation.3">
                  <p:embed/>
                </p:oleObj>
              </mc:Choice>
              <mc:Fallback>
                <p:oleObj r:id="rId20" imgW="549360" imgH="179280" progId="Equation.3">
                  <p:embed/>
                  <p:pic>
                    <p:nvPicPr>
                      <p:cNvPr id="4" name="Object 49">
                        <a:extLst>
                          <a:ext uri="{FF2B5EF4-FFF2-40B4-BE49-F238E27FC236}">
                            <a16:creationId xmlns:a16="http://schemas.microsoft.com/office/drawing/2014/main" id="{B2CD44AE-7AD4-4FD5-AECF-0172E5250DE6}"/>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71938" y="4879975"/>
                        <a:ext cx="94138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0" name="右箭头 49">
            <a:extLst>
              <a:ext uri="{FF2B5EF4-FFF2-40B4-BE49-F238E27FC236}">
                <a16:creationId xmlns:a16="http://schemas.microsoft.com/office/drawing/2014/main" id="{1ADB4AAF-2B84-46C3-A909-618998803009}"/>
              </a:ext>
            </a:extLst>
          </p:cNvPr>
          <p:cNvSpPr>
            <a:spLocks noChangeArrowheads="1"/>
          </p:cNvSpPr>
          <p:nvPr/>
        </p:nvSpPr>
        <p:spPr bwMode="auto">
          <a:xfrm>
            <a:off x="5286375" y="4929188"/>
            <a:ext cx="714375" cy="285750"/>
          </a:xfrm>
          <a:prstGeom prst="rightArrow">
            <a:avLst>
              <a:gd name="adj1" fmla="val 50000"/>
              <a:gd name="adj2" fmla="val 90000"/>
            </a:avLst>
          </a:prstGeom>
          <a:solidFill>
            <a:schemeClr val="accent1"/>
          </a:solidFill>
          <a:ln w="9525">
            <a:solidFill>
              <a:schemeClr val="tx1"/>
            </a:solidFill>
            <a:round/>
            <a:headEnd/>
            <a:tailEnd/>
          </a:ln>
        </p:spPr>
        <p:txBody>
          <a:bodyPr wrap="none" anchor="ctr"/>
          <a:lstStyle/>
          <a:p>
            <a:endParaRPr lang="zh-CN" alt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77835"/>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8" fill="hold" nodeType="afterEffect">
                                  <p:stCondLst>
                                    <p:cond delay="0"/>
                                  </p:stCondLst>
                                  <p:childTnLst>
                                    <p:set>
                                      <p:cBhvr>
                                        <p:cTn id="9" dur="1" fill="hold">
                                          <p:stCondLst>
                                            <p:cond delay="0"/>
                                          </p:stCondLst>
                                        </p:cTn>
                                        <p:tgtEl>
                                          <p:spTgt spid="77833"/>
                                        </p:tgtEl>
                                        <p:attrNameLst>
                                          <p:attrName>style.visibility</p:attrName>
                                        </p:attrNameLst>
                                      </p:cBhvr>
                                      <p:to>
                                        <p:strVal val="visible"/>
                                      </p:to>
                                    </p:set>
                                    <p:animEffect transition="in" filter="wipe(left)">
                                      <p:cBhvr>
                                        <p:cTn id="10" dur="500"/>
                                        <p:tgtEl>
                                          <p:spTgt spid="7783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77834"/>
                                        </p:tgtEl>
                                        <p:attrNameLst>
                                          <p:attrName>style.visibility</p:attrName>
                                        </p:attrNameLst>
                                      </p:cBhvr>
                                      <p:to>
                                        <p:strVal val="visible"/>
                                      </p:to>
                                    </p:set>
                                    <p:animEffect transition="in" filter="wipe(left)">
                                      <p:cBhvr>
                                        <p:cTn id="15" dur="500"/>
                                        <p:tgtEl>
                                          <p:spTgt spid="77834"/>
                                        </p:tgtEl>
                                      </p:cBhvr>
                                    </p:animEffect>
                                  </p:childTnLst>
                                </p:cTn>
                              </p:par>
                            </p:childTnLst>
                          </p:cTn>
                        </p:par>
                        <p:par>
                          <p:cTn id="16" fill="hold" nodeType="afterGroup">
                            <p:stCondLst>
                              <p:cond delay="500"/>
                            </p:stCondLst>
                            <p:childTnLst>
                              <p:par>
                                <p:cTn id="17" presetID="22" presetClass="entr" presetSubtype="4" fill="hold" nodeType="afterEffect">
                                  <p:stCondLst>
                                    <p:cond delay="0"/>
                                  </p:stCondLst>
                                  <p:childTnLst>
                                    <p:set>
                                      <p:cBhvr>
                                        <p:cTn id="18" dur="1" fill="hold">
                                          <p:stCondLst>
                                            <p:cond delay="0"/>
                                          </p:stCondLst>
                                        </p:cTn>
                                        <p:tgtEl>
                                          <p:spTgt spid="77867"/>
                                        </p:tgtEl>
                                        <p:attrNameLst>
                                          <p:attrName>style.visibility</p:attrName>
                                        </p:attrNameLst>
                                      </p:cBhvr>
                                      <p:to>
                                        <p:strVal val="visible"/>
                                      </p:to>
                                    </p:set>
                                    <p:animEffect transition="in" filter="wipe(down)">
                                      <p:cBhvr>
                                        <p:cTn id="19" dur="500"/>
                                        <p:tgtEl>
                                          <p:spTgt spid="77867"/>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77836"/>
                                        </p:tgtEl>
                                        <p:attrNameLst>
                                          <p:attrName>style.visibility</p:attrName>
                                        </p:attrNameLst>
                                      </p:cBhvr>
                                      <p:to>
                                        <p:strVal val="visible"/>
                                      </p:to>
                                    </p:set>
                                    <p:animEffect transition="in" filter="wipe(left)">
                                      <p:cBhvr>
                                        <p:cTn id="23" dur="500"/>
                                        <p:tgtEl>
                                          <p:spTgt spid="7783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77840"/>
                                        </p:tgtEl>
                                        <p:attrNameLst>
                                          <p:attrName>style.visibility</p:attrName>
                                        </p:attrNameLst>
                                      </p:cBhvr>
                                      <p:to>
                                        <p:strVal val="visible"/>
                                      </p:to>
                                    </p:se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77839"/>
                                        </p:tgtEl>
                                        <p:attrNameLst>
                                          <p:attrName>style.visibility</p:attrName>
                                        </p:attrNameLst>
                                      </p:cBhvr>
                                      <p:to>
                                        <p:strVal val="visible"/>
                                      </p:to>
                                    </p:set>
                                    <p:animEffect transition="in" filter="wipe(left)">
                                      <p:cBhvr>
                                        <p:cTn id="31" dur="500"/>
                                        <p:tgtEl>
                                          <p:spTgt spid="77839"/>
                                        </p:tgtEl>
                                      </p:cBhvr>
                                    </p:animEffect>
                                  </p:childTnLst>
                                </p:cTn>
                              </p:par>
                            </p:childTnLst>
                          </p:cTn>
                        </p:par>
                        <p:par>
                          <p:cTn id="32" fill="hold" nodeType="afterGroup">
                            <p:stCondLst>
                              <p:cond delay="1000"/>
                            </p:stCondLst>
                            <p:childTnLst>
                              <p:par>
                                <p:cTn id="33" presetID="9" presetClass="entr" presetSubtype="0" fill="hold" grpId="0" nodeType="afterEffect">
                                  <p:stCondLst>
                                    <p:cond delay="0"/>
                                  </p:stCondLst>
                                  <p:childTnLst>
                                    <p:set>
                                      <p:cBhvr>
                                        <p:cTn id="34" dur="1" fill="hold">
                                          <p:stCondLst>
                                            <p:cond delay="0"/>
                                          </p:stCondLst>
                                        </p:cTn>
                                        <p:tgtEl>
                                          <p:spTgt spid="77845"/>
                                        </p:tgtEl>
                                        <p:attrNameLst>
                                          <p:attrName>style.visibility</p:attrName>
                                        </p:attrNameLst>
                                      </p:cBhvr>
                                      <p:to>
                                        <p:strVal val="visible"/>
                                      </p:to>
                                    </p:set>
                                    <p:animEffect transition="in" filter="dissolve">
                                      <p:cBhvr>
                                        <p:cTn id="35" dur="500"/>
                                        <p:tgtEl>
                                          <p:spTgt spid="77845"/>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7827"/>
                                        </p:tgtEl>
                                        <p:attrNameLst>
                                          <p:attrName>style.visibility</p:attrName>
                                        </p:attrNameLst>
                                      </p:cBhvr>
                                      <p:to>
                                        <p:strVal val="visible"/>
                                      </p:to>
                                    </p:set>
                                    <p:animEffect transition="in" filter="dissolve">
                                      <p:cBhvr>
                                        <p:cTn id="40" dur="500"/>
                                        <p:tgtEl>
                                          <p:spTgt spid="77827"/>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77842"/>
                                        </p:tgtEl>
                                        <p:attrNameLst>
                                          <p:attrName>style.visibility</p:attrName>
                                        </p:attrNameLst>
                                      </p:cBhvr>
                                      <p:to>
                                        <p:strVal val="visible"/>
                                      </p:to>
                                    </p:set>
                                    <p:animEffect transition="in" filter="wipe(left)">
                                      <p:cBhvr>
                                        <p:cTn id="44" dur="500"/>
                                        <p:tgtEl>
                                          <p:spTgt spid="77842"/>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wipe(left)">
                                      <p:cBhvr>
                                        <p:cTn id="49" dur="500"/>
                                        <p:tgtEl>
                                          <p:spTgt spid="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left)">
                                      <p:cBhvr>
                                        <p:cTn id="54" dur="500"/>
                                        <p:tgtEl>
                                          <p:spTgt spid="50"/>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77843"/>
                                        </p:tgtEl>
                                        <p:attrNameLst>
                                          <p:attrName>style.visibility</p:attrName>
                                        </p:attrNameLst>
                                      </p:cBhvr>
                                      <p:to>
                                        <p:strVal val="visible"/>
                                      </p:to>
                                    </p:set>
                                    <p:animEffect transition="in" filter="wipe(left)">
                                      <p:cBhvr>
                                        <p:cTn id="58" dur="500"/>
                                        <p:tgtEl>
                                          <p:spTgt spid="7784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left)">
                                      <p:cBhvr>
                                        <p:cTn id="63" dur="500"/>
                                        <p:tgtEl>
                                          <p:spTgt spid="45"/>
                                        </p:tgtEl>
                                      </p:cBhvr>
                                    </p:animEffect>
                                  </p:childTnLst>
                                </p:cTn>
                              </p:par>
                            </p:childTnLst>
                          </p:cTn>
                        </p:par>
                        <p:par>
                          <p:cTn id="64" fill="hold" nodeType="afterGroup">
                            <p:stCondLst>
                              <p:cond delay="500"/>
                            </p:stCondLst>
                            <p:childTnLst>
                              <p:par>
                                <p:cTn id="65" presetID="22" presetClass="entr" presetSubtype="8" fill="hold"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left)">
                                      <p:cBhvr>
                                        <p:cTn id="67" dur="500"/>
                                        <p:tgtEl>
                                          <p:spTgt spid="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left)">
                                      <p:cBhvr>
                                        <p:cTn id="72" dur="500"/>
                                        <p:tgtEl>
                                          <p:spTgt spid="47"/>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left)">
                                      <p:cBhvr>
                                        <p:cTn id="76" dur="500"/>
                                        <p:tgtEl>
                                          <p:spTgt spid="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77864"/>
                                        </p:tgtEl>
                                        <p:attrNameLst>
                                          <p:attrName>style.visibility</p:attrName>
                                        </p:attrNameLst>
                                      </p:cBhvr>
                                      <p:to>
                                        <p:strVal val="visible"/>
                                      </p:to>
                                    </p:set>
                                    <p:animEffect transition="in" filter="wipe(left)">
                                      <p:cBhvr>
                                        <p:cTn id="81" dur="500"/>
                                        <p:tgtEl>
                                          <p:spTgt spid="7786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77866"/>
                                        </p:tgtEl>
                                        <p:attrNameLst>
                                          <p:attrName>style.visibility</p:attrName>
                                        </p:attrNameLst>
                                      </p:cBhvr>
                                      <p:to>
                                        <p:strVal val="visible"/>
                                      </p:to>
                                    </p:set>
                                    <p:animEffect transition="in" filter="wipe(left)">
                                      <p:cBhvr>
                                        <p:cTn id="86" dur="500"/>
                                        <p:tgtEl>
                                          <p:spTgt spid="77866"/>
                                        </p:tgtEl>
                                      </p:cBhvr>
                                    </p:animEffect>
                                  </p:childTnLst>
                                </p:cTn>
                              </p:par>
                            </p:childTnLst>
                          </p:cTn>
                        </p:par>
                        <p:par>
                          <p:cTn id="87" fill="hold" nodeType="afterGroup">
                            <p:stCondLst>
                              <p:cond delay="500"/>
                            </p:stCondLst>
                            <p:childTnLst>
                              <p:par>
                                <p:cTn id="88" presetID="22" presetClass="entr" presetSubtype="8" fill="hold" grpId="0" nodeType="afterEffect">
                                  <p:stCondLst>
                                    <p:cond delay="0"/>
                                  </p:stCondLst>
                                  <p:childTnLst>
                                    <p:set>
                                      <p:cBhvr>
                                        <p:cTn id="89" dur="1" fill="hold">
                                          <p:stCondLst>
                                            <p:cond delay="0"/>
                                          </p:stCondLst>
                                        </p:cTn>
                                        <p:tgtEl>
                                          <p:spTgt spid="77865"/>
                                        </p:tgtEl>
                                        <p:attrNameLst>
                                          <p:attrName>style.visibility</p:attrName>
                                        </p:attrNameLst>
                                      </p:cBhvr>
                                      <p:to>
                                        <p:strVal val="visible"/>
                                      </p:to>
                                    </p:set>
                                    <p:animEffect transition="in" filter="wipe(left)">
                                      <p:cBhvr>
                                        <p:cTn id="90" dur="500"/>
                                        <p:tgtEl>
                                          <p:spTgt spid="77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p:bldP spid="77835" grpId="0" animBg="1"/>
      <p:bldP spid="77840" grpId="0" animBg="1"/>
      <p:bldP spid="77845" grpId="0"/>
      <p:bldP spid="77864" grpId="0" animBg="1"/>
      <p:bldP spid="77865" grpId="0" animBg="1"/>
      <p:bldP spid="45" grpId="0"/>
      <p:bldP spid="47"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a:extLst>
              <a:ext uri="{FF2B5EF4-FFF2-40B4-BE49-F238E27FC236}">
                <a16:creationId xmlns:a16="http://schemas.microsoft.com/office/drawing/2014/main" id="{982EE6A5-61BF-48C3-83EA-15054A6D6A05}"/>
              </a:ext>
            </a:extLst>
          </p:cNvPr>
          <p:cNvSpPr txBox="1">
            <a:spLocks noChangeArrowheads="1"/>
          </p:cNvSpPr>
          <p:nvPr/>
        </p:nvSpPr>
        <p:spPr bwMode="auto">
          <a:xfrm>
            <a:off x="514350" y="1071563"/>
            <a:ext cx="8450138" cy="112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4200"/>
              </a:lnSpc>
              <a:spcBef>
                <a:spcPct val="50000"/>
              </a:spcBef>
            </a:pPr>
            <a:r>
              <a:rPr lang="en-US" altLang="zh-CN" sz="2800" dirty="0">
                <a:solidFill>
                  <a:schemeClr val="hlink"/>
                </a:solidFill>
                <a:latin typeface="华文中宋" panose="02010600040101010101" pitchFamily="2" charset="-122"/>
                <a:ea typeface="华文中宋" panose="02010600040101010101" pitchFamily="2" charset="-122"/>
              </a:rPr>
              <a:t>1</a:t>
            </a:r>
            <a:r>
              <a:rPr lang="zh-CN" altLang="en-US" sz="2800" dirty="0">
                <a:solidFill>
                  <a:schemeClr val="hlink"/>
                </a:solidFill>
                <a:latin typeface="华文中宋" panose="02010600040101010101" pitchFamily="2" charset="-122"/>
                <a:ea typeface="华文中宋" panose="02010600040101010101" pitchFamily="2" charset="-122"/>
              </a:rPr>
              <a:t>）微观粒子</a:t>
            </a:r>
            <a:r>
              <a:rPr lang="zh-CN" altLang="en-US" sz="2800" dirty="0">
                <a:solidFill>
                  <a:srgbClr val="FFFF00"/>
                </a:solidFill>
                <a:latin typeface="华文中宋" panose="02010600040101010101" pitchFamily="2" charset="-122"/>
                <a:ea typeface="华文中宋" panose="02010600040101010101" pitchFamily="2" charset="-122"/>
              </a:rPr>
              <a:t>同一方向</a:t>
            </a:r>
            <a:r>
              <a:rPr lang="zh-CN" altLang="en-US" sz="2800" dirty="0">
                <a:solidFill>
                  <a:schemeClr val="hlink"/>
                </a:solidFill>
                <a:latin typeface="华文中宋" panose="02010600040101010101" pitchFamily="2" charset="-122"/>
                <a:ea typeface="华文中宋" panose="02010600040101010101" pitchFamily="2" charset="-122"/>
              </a:rPr>
              <a:t>上的坐标与动量</a:t>
            </a:r>
            <a:r>
              <a:rPr lang="zh-CN" altLang="en-US" sz="2800" dirty="0">
                <a:solidFill>
                  <a:srgbClr val="FFFF00"/>
                </a:solidFill>
                <a:latin typeface="华文中宋" panose="02010600040101010101" pitchFamily="2" charset="-122"/>
                <a:ea typeface="华文中宋" panose="02010600040101010101" pitchFamily="2" charset="-122"/>
              </a:rPr>
              <a:t>不可同时</a:t>
            </a:r>
            <a:r>
              <a:rPr lang="zh-CN" altLang="en-US" sz="2800" dirty="0">
                <a:solidFill>
                  <a:schemeClr val="hlink"/>
                </a:solidFill>
                <a:latin typeface="华文中宋" panose="02010600040101010101" pitchFamily="2" charset="-122"/>
                <a:ea typeface="华文中宋" panose="02010600040101010101" pitchFamily="2" charset="-122"/>
              </a:rPr>
              <a:t>准确测量，它们的精度存在一个终极的不可逾越的限制；</a:t>
            </a:r>
          </a:p>
        </p:txBody>
      </p:sp>
      <p:sp>
        <p:nvSpPr>
          <p:cNvPr id="79875" name="Rectangle 3">
            <a:extLst>
              <a:ext uri="{FF2B5EF4-FFF2-40B4-BE49-F238E27FC236}">
                <a16:creationId xmlns:a16="http://schemas.microsoft.com/office/drawing/2014/main" id="{F4ED98E2-BDD0-45B9-92CB-C49D4D508B7B}"/>
              </a:ext>
            </a:extLst>
          </p:cNvPr>
          <p:cNvSpPr>
            <a:spLocks noChangeArrowheads="1"/>
          </p:cNvSpPr>
          <p:nvPr/>
        </p:nvSpPr>
        <p:spPr bwMode="auto">
          <a:xfrm>
            <a:off x="539750" y="2286000"/>
            <a:ext cx="8247063"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4200"/>
              </a:lnSpc>
              <a:spcBef>
                <a:spcPct val="50000"/>
              </a:spcBef>
            </a:pPr>
            <a:r>
              <a:rPr lang="en-US" altLang="zh-CN" sz="2800" dirty="0">
                <a:solidFill>
                  <a:schemeClr val="hlink"/>
                </a:solidFill>
                <a:latin typeface="华文中宋" panose="02010600040101010101" pitchFamily="2" charset="-122"/>
                <a:ea typeface="华文中宋" panose="02010600040101010101" pitchFamily="2" charset="-122"/>
              </a:rPr>
              <a:t>2</a:t>
            </a:r>
            <a:r>
              <a:rPr lang="zh-CN" altLang="en-US" sz="2800" dirty="0">
                <a:solidFill>
                  <a:schemeClr val="hlink"/>
                </a:solidFill>
                <a:latin typeface="华文中宋" panose="02010600040101010101" pitchFamily="2" charset="-122"/>
                <a:ea typeface="华文中宋" panose="02010600040101010101" pitchFamily="2" charset="-122"/>
              </a:rPr>
              <a:t>）不确定的根源是“</a:t>
            </a:r>
            <a:r>
              <a:rPr lang="zh-CN" altLang="en-US" sz="2800" dirty="0">
                <a:solidFill>
                  <a:srgbClr val="FFFF00"/>
                </a:solidFill>
                <a:latin typeface="华文中宋" panose="02010600040101010101" pitchFamily="2" charset="-122"/>
                <a:ea typeface="华文中宋" panose="02010600040101010101" pitchFamily="2" charset="-122"/>
              </a:rPr>
              <a:t>波粒二象性</a:t>
            </a:r>
            <a:r>
              <a:rPr lang="zh-CN" altLang="en-US" sz="2800" dirty="0">
                <a:solidFill>
                  <a:schemeClr val="hlink"/>
                </a:solidFill>
                <a:latin typeface="华文中宋" panose="02010600040101010101" pitchFamily="2" charset="-122"/>
                <a:ea typeface="华文中宋" panose="02010600040101010101" pitchFamily="2" charset="-122"/>
              </a:rPr>
              <a:t>”，这是自然界的根本属性；</a:t>
            </a:r>
          </a:p>
        </p:txBody>
      </p:sp>
      <p:sp>
        <p:nvSpPr>
          <p:cNvPr id="63491" name="Rectangle 4">
            <a:extLst>
              <a:ext uri="{FF2B5EF4-FFF2-40B4-BE49-F238E27FC236}">
                <a16:creationId xmlns:a16="http://schemas.microsoft.com/office/drawing/2014/main" id="{07279546-C8BF-4825-B119-51299BD8170B}"/>
              </a:ext>
            </a:extLst>
          </p:cNvPr>
          <p:cNvSpPr>
            <a:spLocks noChangeArrowheads="1"/>
          </p:cNvSpPr>
          <p:nvPr/>
        </p:nvSpPr>
        <p:spPr bwMode="auto">
          <a:xfrm>
            <a:off x="571500" y="500063"/>
            <a:ext cx="28178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en-US" sz="3200">
                <a:solidFill>
                  <a:srgbClr val="00FF00"/>
                </a:solidFill>
                <a:ea typeface="华文中宋" panose="02010600040101010101" pitchFamily="2" charset="-122"/>
              </a:rPr>
              <a:t>物理意义：</a:t>
            </a:r>
            <a:endParaRPr lang="en-US" altLang="zh-CN" sz="3200">
              <a:solidFill>
                <a:srgbClr val="00FF00"/>
              </a:solidFill>
              <a:ea typeface="华文中宋" panose="02010600040101010101" pitchFamily="2" charset="-122"/>
            </a:endParaRPr>
          </a:p>
        </p:txBody>
      </p:sp>
      <p:sp>
        <p:nvSpPr>
          <p:cNvPr id="63492" name="灯片编号占位符 1">
            <a:extLst>
              <a:ext uri="{FF2B5EF4-FFF2-40B4-BE49-F238E27FC236}">
                <a16:creationId xmlns:a16="http://schemas.microsoft.com/office/drawing/2014/main" id="{E74B295A-FAFE-4C4E-9ABC-AB5FA3A4D7A0}"/>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B0D5D46-44A4-4E90-AC2D-195E5F40B110}" type="slidenum">
              <a:rPr lang="en-US" altLang="zh-CN" b="0">
                <a:solidFill>
                  <a:srgbClr val="FF00FF"/>
                </a:solidFill>
              </a:rPr>
              <a:pPr/>
              <a:t>28</a:t>
            </a:fld>
            <a:r>
              <a:rPr lang="en-US" altLang="zh-CN" b="0">
                <a:solidFill>
                  <a:srgbClr val="FF00FF"/>
                </a:solidFill>
              </a:rPr>
              <a:t>/29</a:t>
            </a:r>
          </a:p>
        </p:txBody>
      </p:sp>
      <p:sp>
        <p:nvSpPr>
          <p:cNvPr id="6" name="Rectangle 3">
            <a:extLst>
              <a:ext uri="{FF2B5EF4-FFF2-40B4-BE49-F238E27FC236}">
                <a16:creationId xmlns:a16="http://schemas.microsoft.com/office/drawing/2014/main" id="{A9AC7B5C-0CA9-4276-BEA1-D2A798E33F2A}"/>
              </a:ext>
            </a:extLst>
          </p:cNvPr>
          <p:cNvSpPr>
            <a:spLocks noChangeArrowheads="1"/>
          </p:cNvSpPr>
          <p:nvPr/>
        </p:nvSpPr>
        <p:spPr bwMode="auto">
          <a:xfrm>
            <a:off x="539750" y="3429000"/>
            <a:ext cx="8424738" cy="1120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4200"/>
              </a:lnSpc>
              <a:spcBef>
                <a:spcPct val="50000"/>
              </a:spcBef>
            </a:pPr>
            <a:r>
              <a:rPr lang="en-US" altLang="zh-CN" sz="2800" dirty="0">
                <a:solidFill>
                  <a:schemeClr val="hlink"/>
                </a:solidFill>
                <a:latin typeface="华文中宋" panose="02010600040101010101" pitchFamily="2" charset="-122"/>
                <a:ea typeface="华文中宋" panose="02010600040101010101" pitchFamily="2" charset="-122"/>
              </a:rPr>
              <a:t>3</a:t>
            </a:r>
            <a:r>
              <a:rPr lang="zh-CN" altLang="en-US" sz="2800" dirty="0">
                <a:solidFill>
                  <a:schemeClr val="hlink"/>
                </a:solidFill>
                <a:latin typeface="华文中宋" panose="02010600040101010101" pitchFamily="2" charset="-122"/>
                <a:ea typeface="华文中宋" panose="02010600040101010101" pitchFamily="2" charset="-122"/>
              </a:rPr>
              <a:t>）微观粒子的运动不存在经典轨道的概念，因为确定的轨道必然要求粒子同时具有确定的位置和动量；</a:t>
            </a:r>
          </a:p>
        </p:txBody>
      </p:sp>
      <p:sp>
        <p:nvSpPr>
          <p:cNvPr id="7" name="Rectangle 3">
            <a:extLst>
              <a:ext uri="{FF2B5EF4-FFF2-40B4-BE49-F238E27FC236}">
                <a16:creationId xmlns:a16="http://schemas.microsoft.com/office/drawing/2014/main" id="{A211C3C5-5AE8-4730-9F84-A7A7E8038088}"/>
              </a:ext>
            </a:extLst>
          </p:cNvPr>
          <p:cNvSpPr>
            <a:spLocks noChangeArrowheads="1"/>
          </p:cNvSpPr>
          <p:nvPr/>
        </p:nvSpPr>
        <p:spPr bwMode="auto">
          <a:xfrm>
            <a:off x="539750" y="4572000"/>
            <a:ext cx="86042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4000"/>
              </a:lnSpc>
              <a:spcBef>
                <a:spcPct val="50000"/>
              </a:spcBef>
            </a:pPr>
            <a:r>
              <a:rPr lang="en-US" altLang="zh-CN" sz="2800" dirty="0">
                <a:solidFill>
                  <a:schemeClr val="hlink"/>
                </a:solidFill>
                <a:latin typeface="华文中宋" panose="02010600040101010101" pitchFamily="2" charset="-122"/>
                <a:ea typeface="华文中宋" panose="02010600040101010101" pitchFamily="2" charset="-122"/>
              </a:rPr>
              <a:t>4</a:t>
            </a:r>
            <a:r>
              <a:rPr lang="zh-CN" altLang="en-US" sz="2800" dirty="0">
                <a:solidFill>
                  <a:schemeClr val="hlink"/>
                </a:solidFill>
                <a:latin typeface="华文中宋" panose="02010600040101010101" pitchFamily="2" charset="-122"/>
                <a:ea typeface="华文中宋" panose="02010600040101010101" pitchFamily="2" charset="-122"/>
              </a:rPr>
              <a:t>）微观粒子不可能静止，若静止：</a:t>
            </a:r>
            <a:r>
              <a:rPr lang="el-GR" altLang="zh-CN" sz="2800" dirty="0">
                <a:solidFill>
                  <a:schemeClr val="hlink"/>
                </a:solidFill>
                <a:ea typeface="华文中宋" panose="02010600040101010101" pitchFamily="2" charset="-122"/>
              </a:rPr>
              <a:t>Δ</a:t>
            </a:r>
            <a:r>
              <a:rPr lang="en-US" altLang="zh-CN" sz="2800" i="1" dirty="0">
                <a:solidFill>
                  <a:schemeClr val="hlink"/>
                </a:solidFill>
                <a:ea typeface="华文中宋" panose="02010600040101010101" pitchFamily="2" charset="-122"/>
              </a:rPr>
              <a:t>x</a:t>
            </a:r>
            <a:r>
              <a:rPr lang="en-US" altLang="zh-CN" sz="2800" dirty="0">
                <a:solidFill>
                  <a:schemeClr val="hlink"/>
                </a:solidFill>
                <a:ea typeface="华文中宋" panose="02010600040101010101" pitchFamily="2" charset="-122"/>
                <a:sym typeface="Symbol" panose="05050102010706020507" pitchFamily="18" charset="2"/>
              </a:rPr>
              <a:t>0,</a:t>
            </a:r>
            <a:r>
              <a:rPr lang="el-GR" altLang="zh-CN" sz="2800" dirty="0">
                <a:solidFill>
                  <a:schemeClr val="hlink"/>
                </a:solidFill>
                <a:ea typeface="华文中宋" panose="02010600040101010101" pitchFamily="2" charset="-122"/>
              </a:rPr>
              <a:t> Δ</a:t>
            </a:r>
            <a:r>
              <a:rPr lang="en-US" altLang="zh-CN" sz="2800" dirty="0">
                <a:solidFill>
                  <a:schemeClr val="hlink"/>
                </a:solidFill>
                <a:ea typeface="华文中宋" panose="02010600040101010101" pitchFamily="2" charset="-122"/>
              </a:rPr>
              <a:t>p</a:t>
            </a:r>
            <a:r>
              <a:rPr lang="en-US" altLang="zh-CN" sz="2800" i="1" baseline="-25000" dirty="0">
                <a:solidFill>
                  <a:schemeClr val="hlink"/>
                </a:solidFill>
                <a:ea typeface="华文中宋" panose="02010600040101010101" pitchFamily="2" charset="-122"/>
              </a:rPr>
              <a:t>x</a:t>
            </a:r>
            <a:r>
              <a:rPr lang="en-US" altLang="zh-CN" sz="2800" dirty="0">
                <a:solidFill>
                  <a:schemeClr val="hlink"/>
                </a:solidFill>
                <a:ea typeface="华文中宋" panose="02010600040101010101" pitchFamily="2" charset="-122"/>
                <a:sym typeface="Symbol" panose="05050102010706020507" pitchFamily="18" charset="2"/>
              </a:rPr>
              <a:t></a:t>
            </a:r>
            <a:r>
              <a:rPr lang="zh-CN" altLang="en-US" sz="2800" dirty="0">
                <a:solidFill>
                  <a:schemeClr val="hlink"/>
                </a:solidFill>
                <a:ea typeface="华文中宋" panose="02010600040101010101" pitchFamily="2" charset="-122"/>
                <a:sym typeface="Symbol" panose="05050102010706020507" pitchFamily="18" charset="2"/>
              </a:rPr>
              <a:t>；</a:t>
            </a:r>
            <a:r>
              <a:rPr lang="en-US" altLang="zh-CN" sz="2800" dirty="0">
                <a:solidFill>
                  <a:schemeClr val="hlink"/>
                </a:solidFill>
                <a:ea typeface="华文中宋" panose="02010600040101010101" pitchFamily="2" charset="-122"/>
              </a:rPr>
              <a:t> </a:t>
            </a:r>
            <a:endParaRPr lang="zh-CN" altLang="en-US" sz="2800" dirty="0">
              <a:solidFill>
                <a:schemeClr val="hlink"/>
              </a:solidFill>
              <a:latin typeface="华文中宋" panose="02010600040101010101" pitchFamily="2" charset="-122"/>
              <a:ea typeface="华文中宋" panose="02010600040101010101" pitchFamily="2" charset="-122"/>
            </a:endParaRPr>
          </a:p>
        </p:txBody>
      </p:sp>
      <p:sp>
        <p:nvSpPr>
          <p:cNvPr id="8" name="Rectangle 3">
            <a:extLst>
              <a:ext uri="{FF2B5EF4-FFF2-40B4-BE49-F238E27FC236}">
                <a16:creationId xmlns:a16="http://schemas.microsoft.com/office/drawing/2014/main" id="{F810C846-0E4B-4770-B2F3-81B9DC111D8B}"/>
              </a:ext>
            </a:extLst>
          </p:cNvPr>
          <p:cNvSpPr>
            <a:spLocks noChangeArrowheads="1"/>
          </p:cNvSpPr>
          <p:nvPr/>
        </p:nvSpPr>
        <p:spPr bwMode="auto">
          <a:xfrm>
            <a:off x="539750" y="5165725"/>
            <a:ext cx="8247063" cy="1120775"/>
          </a:xfrm>
          <a:prstGeom prst="rect">
            <a:avLst/>
          </a:prstGeom>
          <a:noFill/>
          <a:ln w="9525">
            <a:noFill/>
            <a:miter lim="800000"/>
          </a:ln>
        </p:spPr>
        <p:txBody>
          <a:bodyPr>
            <a:spAutoFit/>
          </a:bodyPr>
          <a:lstStyle/>
          <a:p>
            <a:pPr eaLnBrk="0" hangingPunct="0">
              <a:lnSpc>
                <a:spcPts val="4200"/>
              </a:lnSpc>
            </a:pPr>
            <a:r>
              <a:rPr lang="en-US" altLang="zh-CN" sz="2800" dirty="0">
                <a:solidFill>
                  <a:schemeClr val="hlink"/>
                </a:solidFill>
                <a:latin typeface="华文中宋" panose="02010600040101010101" pitchFamily="2" charset="-122"/>
                <a:ea typeface="华文中宋" panose="02010600040101010101" pitchFamily="2" charset="-122"/>
              </a:rPr>
              <a:t>5</a:t>
            </a:r>
            <a:r>
              <a:rPr lang="zh-CN" altLang="en-US" sz="2800" dirty="0">
                <a:solidFill>
                  <a:schemeClr val="hlink"/>
                </a:solidFill>
                <a:latin typeface="华文中宋" panose="02010600040101010101" pitchFamily="2" charset="-122"/>
                <a:ea typeface="华文中宋" panose="02010600040101010101" pitchFamily="2" charset="-122"/>
              </a:rPr>
              <a:t>）若微观粒子运动范围 </a:t>
            </a:r>
            <a:r>
              <a:rPr lang="en-US" altLang="zh-CN" sz="2800" i="1" dirty="0">
                <a:solidFill>
                  <a:srgbClr val="FFFF00"/>
                </a:solidFill>
                <a:ea typeface="华文中宋" panose="02010600040101010101" pitchFamily="2" charset="-122"/>
              </a:rPr>
              <a:t>L </a:t>
            </a:r>
            <a:r>
              <a:rPr lang="en-US" altLang="zh-CN" sz="2800" dirty="0">
                <a:solidFill>
                  <a:srgbClr val="FFFF00"/>
                </a:solidFill>
                <a:ea typeface="华文中宋" panose="02010600040101010101" pitchFamily="2" charset="-122"/>
              </a:rPr>
              <a:t>&gt;&gt; </a:t>
            </a:r>
            <a:r>
              <a:rPr lang="el-GR" altLang="zh-CN" sz="2800" dirty="0">
                <a:solidFill>
                  <a:srgbClr val="FFFF00"/>
                </a:solidFill>
                <a:ea typeface="华文中宋" panose="02010600040101010101" pitchFamily="2" charset="-122"/>
              </a:rPr>
              <a:t>Δ</a:t>
            </a:r>
            <a:r>
              <a:rPr lang="en-US" altLang="zh-CN" sz="2800" i="1" dirty="0">
                <a:solidFill>
                  <a:srgbClr val="FFFF00"/>
                </a:solidFill>
                <a:ea typeface="华文中宋" panose="02010600040101010101" pitchFamily="2" charset="-122"/>
              </a:rPr>
              <a:t>x=h</a:t>
            </a:r>
            <a:r>
              <a:rPr lang="en-US" altLang="zh-CN" sz="2800" dirty="0">
                <a:solidFill>
                  <a:srgbClr val="FFFF00"/>
                </a:solidFill>
                <a:ea typeface="华文中宋" panose="02010600040101010101" pitchFamily="2" charset="-122"/>
              </a:rPr>
              <a:t>/</a:t>
            </a:r>
            <a:r>
              <a:rPr lang="el-GR" altLang="zh-CN" sz="2800" dirty="0">
                <a:solidFill>
                  <a:srgbClr val="FFFF00"/>
                </a:solidFill>
                <a:ea typeface="华文中宋" panose="02010600040101010101" pitchFamily="2" charset="-122"/>
              </a:rPr>
              <a:t>Δ</a:t>
            </a:r>
            <a:r>
              <a:rPr lang="en-US" altLang="zh-CN" sz="2800" dirty="0">
                <a:solidFill>
                  <a:srgbClr val="FFFF00"/>
                </a:solidFill>
                <a:ea typeface="华文中宋" panose="02010600040101010101" pitchFamily="2" charset="-122"/>
              </a:rPr>
              <a:t>p</a:t>
            </a:r>
            <a:r>
              <a:rPr lang="en-US" altLang="zh-CN" sz="2800" i="1" baseline="-25000" dirty="0">
                <a:solidFill>
                  <a:srgbClr val="FFFF00"/>
                </a:solidFill>
                <a:ea typeface="华文中宋" panose="02010600040101010101" pitchFamily="2" charset="-122"/>
              </a:rPr>
              <a:t>x </a:t>
            </a:r>
            <a:r>
              <a:rPr lang="en-US" altLang="zh-CN" sz="2800" i="1" dirty="0">
                <a:solidFill>
                  <a:srgbClr val="FFFF00"/>
                </a:solidFill>
                <a:ea typeface="华文中宋" panose="02010600040101010101" pitchFamily="2" charset="-122"/>
                <a:sym typeface="Symbol" panose="05050102010706020507" pitchFamily="18" charset="2"/>
              </a:rPr>
              <a:t>&gt;&gt; </a:t>
            </a:r>
            <a:r>
              <a:rPr lang="en-US" altLang="zh-CN" sz="2800" i="1" dirty="0">
                <a:solidFill>
                  <a:srgbClr val="FFFF00"/>
                </a:solidFill>
                <a:ea typeface="华文中宋" panose="02010600040101010101" pitchFamily="2" charset="-122"/>
              </a:rPr>
              <a:t>x=h</a:t>
            </a:r>
            <a:r>
              <a:rPr lang="en-US" altLang="zh-CN" sz="2800" dirty="0">
                <a:solidFill>
                  <a:srgbClr val="FFFF00"/>
                </a:solidFill>
                <a:ea typeface="华文中宋" panose="02010600040101010101" pitchFamily="2" charset="-122"/>
              </a:rPr>
              <a:t>/p=</a:t>
            </a:r>
            <a:r>
              <a:rPr lang="en-US" altLang="zh-CN" sz="2800" dirty="0">
                <a:solidFill>
                  <a:srgbClr val="FFFF00"/>
                </a:solidFill>
                <a:ea typeface="华文中宋" panose="02010600040101010101" pitchFamily="2" charset="-122"/>
                <a:sym typeface="Symbol" panose="05050102010706020507" pitchFamily="18" charset="2"/>
              </a:rPr>
              <a:t></a:t>
            </a:r>
            <a:r>
              <a:rPr lang="en-US" altLang="zh-CN" sz="2800" dirty="0">
                <a:solidFill>
                  <a:schemeClr val="hlink"/>
                </a:solidFill>
                <a:ea typeface="华文中宋" panose="02010600040101010101" pitchFamily="2" charset="-122"/>
                <a:sym typeface="Symbol" panose="05050102010706020507" pitchFamily="18" charset="2"/>
              </a:rPr>
              <a:t>,</a:t>
            </a:r>
            <a:r>
              <a:rPr lang="el-GR" altLang="zh-CN" sz="2800" dirty="0">
                <a:solidFill>
                  <a:schemeClr val="hlink"/>
                </a:solidFill>
                <a:ea typeface="华文中宋" panose="02010600040101010101" pitchFamily="2" charset="-122"/>
              </a:rPr>
              <a:t> </a:t>
            </a:r>
            <a:r>
              <a:rPr lang="zh-CN" altLang="en-US" sz="2800" dirty="0">
                <a:solidFill>
                  <a:schemeClr val="hlink"/>
                </a:solidFill>
                <a:ea typeface="华文中宋" panose="02010600040101010101" pitchFamily="2" charset="-122"/>
              </a:rPr>
              <a:t>作为微观粒子可看作是经典粒子的判断条件。</a:t>
            </a:r>
            <a:endParaRPr lang="zh-CN" altLang="en-US" sz="2800" dirty="0">
              <a:solidFill>
                <a:schemeClr val="hlink"/>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blinds(horizontal)">
                                      <p:cBhvr>
                                        <p:cTn id="7" dur="500"/>
                                        <p:tgtEl>
                                          <p:spTgt spid="79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9875"/>
                                        </p:tgtEl>
                                        <p:attrNameLst>
                                          <p:attrName>style.visibility</p:attrName>
                                        </p:attrNameLst>
                                      </p:cBhvr>
                                      <p:to>
                                        <p:strVal val="visible"/>
                                      </p:to>
                                    </p:set>
                                    <p:animEffect transition="in" filter="blinds(horizontal)">
                                      <p:cBhvr>
                                        <p:cTn id="12" dur="500"/>
                                        <p:tgtEl>
                                          <p:spTgt spid="798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P spid="79875"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1">
            <a:extLst>
              <a:ext uri="{FF2B5EF4-FFF2-40B4-BE49-F238E27FC236}">
                <a16:creationId xmlns:a16="http://schemas.microsoft.com/office/drawing/2014/main" id="{58200245-3176-4902-8FC8-2EBB2268E092}"/>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C059499-0B17-404B-B785-E37EFBDF0633}" type="slidenum">
              <a:rPr lang="en-US" altLang="zh-CN" b="0">
                <a:solidFill>
                  <a:srgbClr val="FF00FF"/>
                </a:solidFill>
              </a:rPr>
              <a:pPr/>
              <a:t>29</a:t>
            </a:fld>
            <a:r>
              <a:rPr lang="en-US" altLang="zh-CN" b="0">
                <a:solidFill>
                  <a:srgbClr val="FF00FF"/>
                </a:solidFill>
              </a:rPr>
              <a:t>/29</a:t>
            </a:r>
          </a:p>
        </p:txBody>
      </p:sp>
      <p:sp>
        <p:nvSpPr>
          <p:cNvPr id="7" name="Text Box 2">
            <a:extLst>
              <a:ext uri="{FF2B5EF4-FFF2-40B4-BE49-F238E27FC236}">
                <a16:creationId xmlns:a16="http://schemas.microsoft.com/office/drawing/2014/main" id="{F3CC6938-7B64-4734-9F72-1646C863B6EC}"/>
              </a:ext>
            </a:extLst>
          </p:cNvPr>
          <p:cNvSpPr txBox="1">
            <a:spLocks noChangeArrowheads="1"/>
          </p:cNvSpPr>
          <p:nvPr/>
        </p:nvSpPr>
        <p:spPr bwMode="auto">
          <a:xfrm>
            <a:off x="0" y="142875"/>
            <a:ext cx="9144000" cy="1585913"/>
          </a:xfrm>
          <a:prstGeom prst="rect">
            <a:avLst/>
          </a:prstGeom>
          <a:noFill/>
          <a:ln>
            <a:noFill/>
          </a:ln>
          <a:effectLst/>
        </p:spPr>
        <p:txBody>
          <a:bodyPr>
            <a:spAutoFit/>
          </a:bodyPr>
          <a:lstStyle/>
          <a:p>
            <a:pPr algn="ctr" eaLnBrk="0" hangingPunct="0"/>
            <a:r>
              <a:rPr lang="zh-CN" altLang="en-US" sz="5000">
                <a:solidFill>
                  <a:srgbClr val="00FF00"/>
                </a:solidFill>
                <a:effectLst>
                  <a:outerShdw blurRad="38100" dist="38100" dir="2700000" algn="tl">
                    <a:srgbClr val="000000"/>
                  </a:outerShdw>
                </a:effectLst>
                <a:latin typeface="宋体" panose="02010600030101010101" pitchFamily="2" charset="-122"/>
              </a:rPr>
              <a:t>不确定关系</a:t>
            </a:r>
            <a:r>
              <a:rPr lang="zh-CN" altLang="en-US" sz="5000">
                <a:solidFill>
                  <a:srgbClr val="00FF00"/>
                </a:solidFill>
                <a:latin typeface="宋体" panose="02010600030101010101" pitchFamily="2" charset="-122"/>
              </a:rPr>
              <a:t> </a:t>
            </a:r>
          </a:p>
          <a:p>
            <a:pPr algn="ctr" eaLnBrk="0" hangingPunct="0"/>
            <a:r>
              <a:rPr lang="en-US" altLang="zh-CN" sz="4800">
                <a:solidFill>
                  <a:srgbClr val="00FF00"/>
                </a:solidFill>
              </a:rPr>
              <a:t>Uncertainty principle</a:t>
            </a:r>
            <a:r>
              <a:rPr lang="en-US" altLang="zh-CN"/>
              <a:t> </a:t>
            </a:r>
          </a:p>
        </p:txBody>
      </p:sp>
      <p:sp>
        <p:nvSpPr>
          <p:cNvPr id="64515" name="Text Box 3">
            <a:extLst>
              <a:ext uri="{FF2B5EF4-FFF2-40B4-BE49-F238E27FC236}">
                <a16:creationId xmlns:a16="http://schemas.microsoft.com/office/drawing/2014/main" id="{027C40DC-079D-4CED-866C-E046D2BC228D}"/>
              </a:ext>
            </a:extLst>
          </p:cNvPr>
          <p:cNvSpPr txBox="1">
            <a:spLocks noChangeArrowheads="1"/>
          </p:cNvSpPr>
          <p:nvPr/>
        </p:nvSpPr>
        <p:spPr bwMode="auto">
          <a:xfrm>
            <a:off x="401638" y="1714500"/>
            <a:ext cx="8510587"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p>
            <a:pPr eaLnBrk="0" hangingPunct="0">
              <a:spcBef>
                <a:spcPct val="20000"/>
              </a:spcBef>
            </a:pPr>
            <a:r>
              <a:rPr lang="zh-CN" altLang="en-US" sz="3600">
                <a:solidFill>
                  <a:srgbClr val="FFFF00"/>
                </a:solidFill>
                <a:latin typeface="宋体" panose="02010600030101010101" pitchFamily="2" charset="-122"/>
              </a:rPr>
              <a:t>海森伯</a:t>
            </a:r>
            <a:r>
              <a:rPr lang="zh-CN" altLang="en-US" sz="3600">
                <a:solidFill>
                  <a:srgbClr val="FFFF00"/>
                </a:solidFill>
                <a:ea typeface="楷体_GB2312" pitchFamily="49" charset="-122"/>
              </a:rPr>
              <a:t>（</a:t>
            </a:r>
            <a:r>
              <a:rPr lang="en-US" altLang="zh-CN" sz="3600">
                <a:solidFill>
                  <a:srgbClr val="FFFF00"/>
                </a:solidFill>
                <a:ea typeface="楷体_GB2312" pitchFamily="49" charset="-122"/>
              </a:rPr>
              <a:t>W. K. Heisenberg</a:t>
            </a:r>
            <a:r>
              <a:rPr lang="zh-CN" altLang="en-US" sz="3600">
                <a:solidFill>
                  <a:srgbClr val="FFFF00"/>
                </a:solidFill>
                <a:ea typeface="楷体_GB2312" pitchFamily="49" charset="-122"/>
              </a:rPr>
              <a:t>，</a:t>
            </a:r>
            <a:r>
              <a:rPr lang="en-US" altLang="zh-CN" sz="3600">
                <a:solidFill>
                  <a:srgbClr val="FFFF00"/>
                </a:solidFill>
                <a:ea typeface="楷体_GB2312" pitchFamily="49" charset="-122"/>
              </a:rPr>
              <a:t>1901-1976</a:t>
            </a:r>
            <a:r>
              <a:rPr lang="zh-CN" altLang="en-US" sz="3600">
                <a:solidFill>
                  <a:srgbClr val="FFFF00"/>
                </a:solidFill>
                <a:ea typeface="楷体_GB2312" pitchFamily="49" charset="-122"/>
              </a:rPr>
              <a:t>）</a:t>
            </a:r>
            <a:r>
              <a:rPr lang="zh-CN" altLang="en-US" b="0">
                <a:solidFill>
                  <a:srgbClr val="FFFF00"/>
                </a:solidFill>
              </a:rPr>
              <a:t> </a:t>
            </a:r>
          </a:p>
        </p:txBody>
      </p:sp>
      <p:sp>
        <p:nvSpPr>
          <p:cNvPr id="64516" name="Line 4">
            <a:extLst>
              <a:ext uri="{FF2B5EF4-FFF2-40B4-BE49-F238E27FC236}">
                <a16:creationId xmlns:a16="http://schemas.microsoft.com/office/drawing/2014/main" id="{570EF19F-CB2F-4785-9F77-80D8A3B4C9F7}"/>
              </a:ext>
            </a:extLst>
          </p:cNvPr>
          <p:cNvSpPr>
            <a:spLocks noChangeShapeType="1"/>
          </p:cNvSpPr>
          <p:nvPr/>
        </p:nvSpPr>
        <p:spPr bwMode="auto">
          <a:xfrm flipV="1">
            <a:off x="142875" y="2428875"/>
            <a:ext cx="8855075" cy="11113"/>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64517" name="Picture 5">
            <a:extLst>
              <a:ext uri="{FF2B5EF4-FFF2-40B4-BE49-F238E27FC236}">
                <a16:creationId xmlns:a16="http://schemas.microsoft.com/office/drawing/2014/main" id="{F9504AFE-65A3-4881-BE2E-AAF1CD22F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632075"/>
            <a:ext cx="25908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a:extLst>
              <a:ext uri="{FF2B5EF4-FFF2-40B4-BE49-F238E27FC236}">
                <a16:creationId xmlns:a16="http://schemas.microsoft.com/office/drawing/2014/main" id="{E32B9A9C-E2C0-427C-94B3-3BFCD2984386}"/>
              </a:ext>
            </a:extLst>
          </p:cNvPr>
          <p:cNvSpPr txBox="1">
            <a:spLocks noChangeArrowheads="1"/>
          </p:cNvSpPr>
          <p:nvPr/>
        </p:nvSpPr>
        <p:spPr bwMode="auto">
          <a:xfrm>
            <a:off x="3348038" y="2654300"/>
            <a:ext cx="5514975" cy="3775075"/>
          </a:xfrm>
          <a:prstGeom prst="rect">
            <a:avLst/>
          </a:prstGeom>
          <a:noFill/>
          <a:ln>
            <a:noFill/>
          </a:ln>
          <a:effectLst/>
        </p:spPr>
        <p:txBody>
          <a:bodyPr lIns="90000" tIns="46800" rIns="90000" bIns="46800">
            <a:spAutoFit/>
          </a:bodyPr>
          <a:lstStyle/>
          <a:p>
            <a:pPr eaLnBrk="0" hangingPunct="0">
              <a:spcBef>
                <a:spcPct val="20000"/>
              </a:spcBef>
            </a:pPr>
            <a:r>
              <a:rPr lang="zh-CN" altLang="en-US" sz="2600">
                <a:solidFill>
                  <a:schemeClr val="hlink"/>
                </a:solidFill>
              </a:rPr>
              <a:t>量子力学的主要创始人，哥本哈根学派的代表人物。</a:t>
            </a:r>
          </a:p>
          <a:p>
            <a:pPr eaLnBrk="0" hangingPunct="0">
              <a:spcBef>
                <a:spcPct val="20000"/>
              </a:spcBef>
              <a:buFont typeface="Arial" panose="020B0604020202020204" pitchFamily="34" charset="0"/>
              <a:buChar char="•"/>
            </a:pPr>
            <a:r>
              <a:rPr lang="en-US" altLang="zh-CN" sz="2600">
                <a:solidFill>
                  <a:srgbClr val="66FFFF"/>
                </a:solidFill>
              </a:rPr>
              <a:t>1925</a:t>
            </a:r>
            <a:r>
              <a:rPr lang="zh-CN" altLang="en-US" sz="2600">
                <a:solidFill>
                  <a:schemeClr val="hlink"/>
                </a:solidFill>
              </a:rPr>
              <a:t>年，创立了量子力学的一种</a:t>
            </a:r>
            <a:endParaRPr lang="en-US" altLang="zh-CN" sz="2600">
              <a:solidFill>
                <a:schemeClr val="hlink"/>
              </a:solidFill>
            </a:endParaRPr>
          </a:p>
          <a:p>
            <a:pPr eaLnBrk="0" hangingPunct="0">
              <a:spcBef>
                <a:spcPct val="20000"/>
              </a:spcBef>
            </a:pPr>
            <a:r>
              <a:rPr lang="en-US" altLang="zh-CN" sz="2600"/>
              <a:t>                      </a:t>
            </a:r>
            <a:r>
              <a:rPr lang="zh-CN" altLang="en-US" sz="2600">
                <a:solidFill>
                  <a:schemeClr val="hlink"/>
                </a:solidFill>
              </a:rPr>
              <a:t>形式体系</a:t>
            </a:r>
            <a:r>
              <a:rPr lang="en-US" altLang="zh-CN" sz="2600">
                <a:solidFill>
                  <a:schemeClr val="hlink"/>
                </a:solidFill>
              </a:rPr>
              <a:t>—</a:t>
            </a:r>
            <a:r>
              <a:rPr lang="zh-CN" altLang="en-US" sz="2600">
                <a:solidFill>
                  <a:srgbClr val="66FFFF"/>
                </a:solidFill>
              </a:rPr>
              <a:t>矩阵力学</a:t>
            </a:r>
            <a:r>
              <a:rPr lang="zh-CN" altLang="en-US" sz="2600">
                <a:solidFill>
                  <a:schemeClr val="hlink"/>
                </a:solidFill>
              </a:rPr>
              <a:t>；</a:t>
            </a:r>
            <a:endParaRPr lang="en-US" altLang="zh-CN" sz="2600">
              <a:solidFill>
                <a:schemeClr val="hlink"/>
              </a:solidFill>
            </a:endParaRPr>
          </a:p>
          <a:p>
            <a:pPr eaLnBrk="0" hangingPunct="0">
              <a:spcBef>
                <a:spcPct val="20000"/>
              </a:spcBef>
              <a:buFont typeface="Arial" panose="020B0604020202020204" pitchFamily="34" charset="0"/>
              <a:buChar char="•"/>
            </a:pPr>
            <a:r>
              <a:rPr lang="en-US" altLang="zh-CN" sz="2600">
                <a:solidFill>
                  <a:srgbClr val="66FFFF"/>
                </a:solidFill>
              </a:rPr>
              <a:t>1926</a:t>
            </a:r>
            <a:r>
              <a:rPr lang="zh-CN" altLang="en-US" sz="2600">
                <a:solidFill>
                  <a:schemeClr val="hlink"/>
                </a:solidFill>
              </a:rPr>
              <a:t>年，提出了</a:t>
            </a:r>
            <a:r>
              <a:rPr lang="zh-CN" altLang="en-US" sz="2600">
                <a:solidFill>
                  <a:srgbClr val="66FFFF"/>
                </a:solidFill>
              </a:rPr>
              <a:t>物质波波函数的</a:t>
            </a:r>
            <a:endParaRPr lang="en-US" altLang="zh-CN" sz="2600">
              <a:solidFill>
                <a:srgbClr val="66FFFF"/>
              </a:solidFill>
            </a:endParaRPr>
          </a:p>
          <a:p>
            <a:pPr eaLnBrk="0" hangingPunct="0">
              <a:spcBef>
                <a:spcPct val="20000"/>
              </a:spcBef>
            </a:pPr>
            <a:r>
              <a:rPr lang="en-US" altLang="zh-CN" sz="2600">
                <a:solidFill>
                  <a:srgbClr val="66FFFF"/>
                </a:solidFill>
              </a:rPr>
              <a:t>                      </a:t>
            </a:r>
            <a:r>
              <a:rPr lang="zh-CN" altLang="en-US" sz="2600">
                <a:solidFill>
                  <a:srgbClr val="66FFFF"/>
                </a:solidFill>
              </a:rPr>
              <a:t>概率解释</a:t>
            </a:r>
            <a:r>
              <a:rPr lang="zh-CN" altLang="en-US" sz="2600">
                <a:solidFill>
                  <a:schemeClr val="hlink"/>
                </a:solidFill>
              </a:rPr>
              <a:t>；</a:t>
            </a:r>
            <a:endParaRPr lang="en-US" altLang="zh-CN" sz="2600">
              <a:solidFill>
                <a:schemeClr val="hlink"/>
              </a:solidFill>
            </a:endParaRPr>
          </a:p>
          <a:p>
            <a:pPr eaLnBrk="0" hangingPunct="0">
              <a:spcBef>
                <a:spcPct val="20000"/>
              </a:spcBef>
              <a:buFont typeface="Arial" panose="020B0604020202020204" pitchFamily="34" charset="0"/>
              <a:buChar char="•"/>
            </a:pPr>
            <a:r>
              <a:rPr lang="en-US" altLang="zh-CN" sz="2600">
                <a:solidFill>
                  <a:srgbClr val="66FFFF"/>
                </a:solidFill>
              </a:rPr>
              <a:t>1927</a:t>
            </a:r>
            <a:r>
              <a:rPr lang="zh-CN" altLang="en-US" sz="2600">
                <a:solidFill>
                  <a:schemeClr val="hlink"/>
                </a:solidFill>
              </a:rPr>
              <a:t>年，提出了</a:t>
            </a:r>
            <a:r>
              <a:rPr lang="zh-CN" altLang="en-US" sz="2600">
                <a:solidFill>
                  <a:srgbClr val="66FFFF"/>
                </a:solidFill>
              </a:rPr>
              <a:t>不确定关系</a:t>
            </a:r>
            <a:r>
              <a:rPr lang="zh-CN" altLang="en-US" sz="2600">
                <a:solidFill>
                  <a:schemeClr val="hlink"/>
                </a:solidFill>
              </a:rPr>
              <a:t>。</a:t>
            </a:r>
            <a:endParaRPr lang="en-US" altLang="zh-CN" sz="2600">
              <a:solidFill>
                <a:schemeClr val="hlink"/>
              </a:solidFill>
            </a:endParaRPr>
          </a:p>
          <a:p>
            <a:pPr eaLnBrk="0" hangingPunct="0">
              <a:spcBef>
                <a:spcPct val="20000"/>
              </a:spcBef>
              <a:buFont typeface="Arial" panose="020B0604020202020204" pitchFamily="34" charset="0"/>
              <a:buChar char="•"/>
            </a:pPr>
            <a:r>
              <a:rPr lang="en-US" altLang="zh-CN" sz="2600">
                <a:solidFill>
                  <a:srgbClr val="66FFFF"/>
                </a:solidFill>
              </a:rPr>
              <a:t>1932</a:t>
            </a:r>
            <a:r>
              <a:rPr lang="zh-CN" altLang="en-US" sz="2600">
                <a:solidFill>
                  <a:schemeClr val="hlink"/>
                </a:solidFill>
              </a:rPr>
              <a:t>年，获得诺贝尔物理学奖。</a:t>
            </a:r>
          </a:p>
        </p:txBody>
      </p:sp>
      <p:sp>
        <p:nvSpPr>
          <p:cNvPr id="64519" name="矩形 11">
            <a:extLst>
              <a:ext uri="{FF2B5EF4-FFF2-40B4-BE49-F238E27FC236}">
                <a16:creationId xmlns:a16="http://schemas.microsoft.com/office/drawing/2014/main" id="{25801178-0809-4D0F-9943-2E51133685BB}"/>
              </a:ext>
            </a:extLst>
          </p:cNvPr>
          <p:cNvSpPr>
            <a:spLocks noChangeArrowheads="1"/>
          </p:cNvSpPr>
          <p:nvPr/>
        </p:nvSpPr>
        <p:spPr bwMode="auto">
          <a:xfrm>
            <a:off x="957263" y="6110288"/>
            <a:ext cx="2030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a:solidFill>
                  <a:schemeClr val="bg1"/>
                </a:solidFill>
              </a:rPr>
              <a:t>德国物理学家</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1">
            <a:extLst>
              <a:ext uri="{FF2B5EF4-FFF2-40B4-BE49-F238E27FC236}">
                <a16:creationId xmlns:a16="http://schemas.microsoft.com/office/drawing/2014/main" id="{FB17A0DC-120D-4FE4-B4F5-457A29076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433" y="1"/>
            <a:ext cx="7272975" cy="685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434" name="灯片编号占位符 1">
            <a:extLst>
              <a:ext uri="{FF2B5EF4-FFF2-40B4-BE49-F238E27FC236}">
                <a16:creationId xmlns:a16="http://schemas.microsoft.com/office/drawing/2014/main" id="{1D862ED0-9EDE-43C8-BB0C-FCEE53C86A6E}"/>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2DC2F70-DD5E-4C57-9E43-2C244B07DD93}" type="slidenum">
              <a:rPr lang="en-US" altLang="zh-CN" b="0">
                <a:solidFill>
                  <a:srgbClr val="FF00FF"/>
                </a:solidFill>
              </a:rPr>
              <a:pPr/>
              <a:t>3</a:t>
            </a:fld>
            <a:r>
              <a:rPr lang="en-US" altLang="zh-CN" b="0">
                <a:solidFill>
                  <a:srgbClr val="FF00FF"/>
                </a:solidFill>
              </a:rPr>
              <a:t>/29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4" name="Rectangle 4">
            <a:extLst>
              <a:ext uri="{FF2B5EF4-FFF2-40B4-BE49-F238E27FC236}">
                <a16:creationId xmlns:a16="http://schemas.microsoft.com/office/drawing/2014/main" id="{BF61981E-DC22-4E10-A537-E2B09D3D7B97}"/>
              </a:ext>
            </a:extLst>
          </p:cNvPr>
          <p:cNvSpPr>
            <a:spLocks noChangeArrowheads="1"/>
          </p:cNvSpPr>
          <p:nvPr/>
        </p:nvSpPr>
        <p:spPr bwMode="auto">
          <a:xfrm>
            <a:off x="357188" y="332656"/>
            <a:ext cx="8229600" cy="457200"/>
          </a:xfrm>
          <a:prstGeom prst="rect">
            <a:avLst/>
          </a:prstGeom>
          <a:noFill/>
          <a:ln w="22225">
            <a:noFill/>
            <a:miter lim="800000"/>
          </a:ln>
        </p:spPr>
        <p:txBody>
          <a:bodyPr>
            <a:spAutoFit/>
          </a:bodyPr>
          <a:lstStyle/>
          <a:p>
            <a:pPr eaLnBrk="0" hangingPunct="0"/>
            <a:r>
              <a:rPr lang="zh-CN" altLang="en-US" dirty="0">
                <a:solidFill>
                  <a:srgbClr val="FFFF00"/>
                </a:solidFill>
                <a:latin typeface="宋体" panose="02010600030101010101" pitchFamily="2" charset="-122"/>
              </a:rPr>
              <a:t>四</a:t>
            </a:r>
            <a:r>
              <a:rPr lang="en-US" altLang="zh-CN" dirty="0">
                <a:solidFill>
                  <a:srgbClr val="FFFF00"/>
                </a:solidFill>
                <a:latin typeface="宋体" panose="02010600030101010101" pitchFamily="2" charset="-122"/>
              </a:rPr>
              <a:t>. </a:t>
            </a:r>
            <a:r>
              <a:rPr lang="zh-CN" altLang="en-US" dirty="0">
                <a:solidFill>
                  <a:srgbClr val="FFFF00"/>
                </a:solidFill>
                <a:latin typeface="宋体" panose="02010600030101010101" pitchFamily="2" charset="-122"/>
              </a:rPr>
              <a:t>索莫非</a:t>
            </a:r>
            <a:r>
              <a:rPr lang="en-US" altLang="zh-CN" dirty="0">
                <a:solidFill>
                  <a:srgbClr val="FFFF00"/>
                </a:solidFill>
                <a:latin typeface="宋体" panose="02010600030101010101" pitchFamily="2" charset="-122"/>
              </a:rPr>
              <a:t>( </a:t>
            </a:r>
            <a:r>
              <a:rPr lang="en-US" altLang="zh-CN" dirty="0" err="1">
                <a:solidFill>
                  <a:srgbClr val="FFFF00"/>
                </a:solidFill>
                <a:latin typeface="宋体" panose="02010600030101010101" pitchFamily="2" charset="-122"/>
              </a:rPr>
              <a:t>A.Sommerfeld</a:t>
            </a:r>
            <a:r>
              <a:rPr lang="en-US" altLang="zh-CN" dirty="0">
                <a:solidFill>
                  <a:srgbClr val="FFFF00"/>
                </a:solidFill>
                <a:latin typeface="宋体" panose="02010600030101010101" pitchFamily="2" charset="-122"/>
              </a:rPr>
              <a:t> ) </a:t>
            </a:r>
            <a:r>
              <a:rPr lang="zh-CN" altLang="en-US" dirty="0">
                <a:solidFill>
                  <a:srgbClr val="FFFF00"/>
                </a:solidFill>
                <a:latin typeface="宋体" panose="02010600030101010101" pitchFamily="2" charset="-122"/>
              </a:rPr>
              <a:t>椭圆轨道理论（</a:t>
            </a:r>
            <a:r>
              <a:rPr lang="en-US" altLang="zh-CN" dirty="0">
                <a:solidFill>
                  <a:srgbClr val="FFFF00"/>
                </a:solidFill>
                <a:latin typeface="宋体" panose="02010600030101010101" pitchFamily="2" charset="-122"/>
              </a:rPr>
              <a:t>1916</a:t>
            </a:r>
            <a:r>
              <a:rPr lang="zh-CN" altLang="en-US" dirty="0">
                <a:solidFill>
                  <a:srgbClr val="FFFF00"/>
                </a:solidFill>
                <a:latin typeface="宋体" panose="02010600030101010101" pitchFamily="2" charset="-122"/>
              </a:rPr>
              <a:t>年）</a:t>
            </a:r>
          </a:p>
        </p:txBody>
      </p:sp>
      <p:sp>
        <p:nvSpPr>
          <p:cNvPr id="450565" name="Rectangle 5">
            <a:extLst>
              <a:ext uri="{FF2B5EF4-FFF2-40B4-BE49-F238E27FC236}">
                <a16:creationId xmlns:a16="http://schemas.microsoft.com/office/drawing/2014/main" id="{C429E90C-46B3-4F9E-80C4-3DB2F6D8B207}"/>
              </a:ext>
            </a:extLst>
          </p:cNvPr>
          <p:cNvSpPr>
            <a:spLocks noChangeArrowheads="1"/>
          </p:cNvSpPr>
          <p:nvPr/>
        </p:nvSpPr>
        <p:spPr bwMode="auto">
          <a:xfrm>
            <a:off x="3200400" y="980728"/>
            <a:ext cx="1981200" cy="1016000"/>
          </a:xfrm>
          <a:prstGeom prst="rect">
            <a:avLst/>
          </a:prstGeom>
          <a:noFill/>
          <a:ln w="19050">
            <a:solidFill>
              <a:srgbClr val="FFCC00"/>
            </a:solidFill>
            <a:miter lim="800000"/>
          </a:ln>
        </p:spPr>
        <p:txBody>
          <a:bodyPr>
            <a:spAutoFit/>
          </a:bodyPr>
          <a:lstStyle/>
          <a:p>
            <a:pPr algn="ctr" eaLnBrk="0" hangingPunct="0">
              <a:lnSpc>
                <a:spcPct val="125000"/>
              </a:lnSpc>
            </a:pPr>
            <a:r>
              <a:rPr lang="zh-CN" altLang="en-US">
                <a:solidFill>
                  <a:srgbClr val="FFFFFF"/>
                </a:solidFill>
                <a:latin typeface="宋体" panose="02010600030101010101" pitchFamily="2" charset="-122"/>
              </a:rPr>
              <a:t>发现光谱的精细结构</a:t>
            </a:r>
          </a:p>
        </p:txBody>
      </p:sp>
      <p:sp>
        <p:nvSpPr>
          <p:cNvPr id="450566" name="Rectangle 6">
            <a:extLst>
              <a:ext uri="{FF2B5EF4-FFF2-40B4-BE49-F238E27FC236}">
                <a16:creationId xmlns:a16="http://schemas.microsoft.com/office/drawing/2014/main" id="{E5D66BCD-F6CA-4D8D-88FE-D0A0236AEA39}"/>
              </a:ext>
            </a:extLst>
          </p:cNvPr>
          <p:cNvSpPr>
            <a:spLocks noChangeArrowheads="1"/>
          </p:cNvSpPr>
          <p:nvPr/>
        </p:nvSpPr>
        <p:spPr bwMode="auto">
          <a:xfrm>
            <a:off x="457200" y="980728"/>
            <a:ext cx="2057400" cy="952500"/>
          </a:xfrm>
          <a:prstGeom prst="rect">
            <a:avLst/>
          </a:prstGeom>
          <a:noFill/>
          <a:ln w="19050">
            <a:solidFill>
              <a:srgbClr val="FFCC00"/>
            </a:solidFill>
            <a:miter lim="800000"/>
          </a:ln>
        </p:spPr>
        <p:txBody>
          <a:bodyPr>
            <a:spAutoFit/>
          </a:bodyPr>
          <a:lstStyle/>
          <a:p>
            <a:pPr algn="ctr" eaLnBrk="0" hangingPunct="0">
              <a:lnSpc>
                <a:spcPct val="125000"/>
              </a:lnSpc>
            </a:pPr>
            <a:r>
              <a:rPr lang="zh-CN" altLang="en-US">
                <a:solidFill>
                  <a:srgbClr val="FFFFFF"/>
                </a:solidFill>
                <a:latin typeface="宋体" panose="02010600030101010101" pitchFamily="2" charset="-122"/>
              </a:rPr>
              <a:t>深入研究氢原子光谱</a:t>
            </a:r>
          </a:p>
        </p:txBody>
      </p:sp>
      <p:sp>
        <p:nvSpPr>
          <p:cNvPr id="450567" name="AutoShape 7">
            <a:extLst>
              <a:ext uri="{FF2B5EF4-FFF2-40B4-BE49-F238E27FC236}">
                <a16:creationId xmlns:a16="http://schemas.microsoft.com/office/drawing/2014/main" id="{5AF22F3A-76E6-4336-ADD8-3A68DABEA98B}"/>
              </a:ext>
            </a:extLst>
          </p:cNvPr>
          <p:cNvSpPr>
            <a:spLocks noChangeArrowheads="1"/>
          </p:cNvSpPr>
          <p:nvPr/>
        </p:nvSpPr>
        <p:spPr bwMode="auto">
          <a:xfrm>
            <a:off x="2590800" y="1243608"/>
            <a:ext cx="533400" cy="457200"/>
          </a:xfrm>
          <a:prstGeom prst="rightArrow">
            <a:avLst>
              <a:gd name="adj1" fmla="val 50000"/>
              <a:gd name="adj2" fmla="val 29161"/>
            </a:avLst>
          </a:prstGeom>
          <a:noFill/>
          <a:ln w="222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450568" name="AutoShape 8">
            <a:extLst>
              <a:ext uri="{FF2B5EF4-FFF2-40B4-BE49-F238E27FC236}">
                <a16:creationId xmlns:a16="http://schemas.microsoft.com/office/drawing/2014/main" id="{07B2676E-0AAD-4033-A362-D098AF078385}"/>
              </a:ext>
            </a:extLst>
          </p:cNvPr>
          <p:cNvSpPr>
            <a:spLocks noChangeArrowheads="1"/>
          </p:cNvSpPr>
          <p:nvPr/>
        </p:nvSpPr>
        <p:spPr bwMode="auto">
          <a:xfrm>
            <a:off x="5286375" y="1243608"/>
            <a:ext cx="609600" cy="457200"/>
          </a:xfrm>
          <a:prstGeom prst="rightArrow">
            <a:avLst>
              <a:gd name="adj1" fmla="val 50000"/>
              <a:gd name="adj2" fmla="val 33327"/>
            </a:avLst>
          </a:prstGeom>
          <a:noFill/>
          <a:ln w="222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p:sp>
        <p:nvSpPr>
          <p:cNvPr id="450569" name="Rectangle 9">
            <a:extLst>
              <a:ext uri="{FF2B5EF4-FFF2-40B4-BE49-F238E27FC236}">
                <a16:creationId xmlns:a16="http://schemas.microsoft.com/office/drawing/2014/main" id="{9DADD1B6-F47A-4B10-8215-390FAC25E51B}"/>
              </a:ext>
            </a:extLst>
          </p:cNvPr>
          <p:cNvSpPr>
            <a:spLocks noChangeArrowheads="1"/>
          </p:cNvSpPr>
          <p:nvPr/>
        </p:nvSpPr>
        <p:spPr bwMode="auto">
          <a:xfrm>
            <a:off x="6000750" y="980728"/>
            <a:ext cx="2714625" cy="1016000"/>
          </a:xfrm>
          <a:prstGeom prst="rect">
            <a:avLst/>
          </a:prstGeom>
          <a:noFill/>
          <a:ln w="19050">
            <a:solidFill>
              <a:srgbClr val="FFCC00"/>
            </a:solidFill>
            <a:miter lim="800000"/>
          </a:ln>
        </p:spPr>
        <p:txBody>
          <a:bodyPr>
            <a:spAutoFit/>
          </a:bodyPr>
          <a:lstStyle/>
          <a:p>
            <a:pPr algn="ctr" eaLnBrk="0" hangingPunct="0">
              <a:lnSpc>
                <a:spcPct val="125000"/>
              </a:lnSpc>
            </a:pPr>
            <a:r>
              <a:rPr lang="zh-CN" altLang="en-US">
                <a:solidFill>
                  <a:srgbClr val="FFFFFF"/>
                </a:solidFill>
                <a:latin typeface="宋体" panose="02010600030101010101" pitchFamily="2" charset="-122"/>
              </a:rPr>
              <a:t>修正玻尔理论 </a:t>
            </a:r>
            <a:r>
              <a:rPr lang="en-US" altLang="zh-CN">
                <a:solidFill>
                  <a:srgbClr val="FFFFFF"/>
                </a:solidFill>
                <a:latin typeface="宋体" panose="02010600030101010101" pitchFamily="2" charset="-122"/>
              </a:rPr>
              <a:t>—</a:t>
            </a:r>
            <a:r>
              <a:rPr lang="zh-CN" altLang="en-US">
                <a:solidFill>
                  <a:srgbClr val="FFFFFF"/>
                </a:solidFill>
                <a:latin typeface="宋体" panose="02010600030101010101" pitchFamily="2" charset="-122"/>
              </a:rPr>
              <a:t>玻尔</a:t>
            </a:r>
            <a:r>
              <a:rPr lang="en-US" altLang="zh-CN">
                <a:solidFill>
                  <a:srgbClr val="FFFFFF"/>
                </a:solidFill>
                <a:latin typeface="宋体" panose="02010600030101010101" pitchFamily="2" charset="-122"/>
              </a:rPr>
              <a:t>-</a:t>
            </a:r>
            <a:r>
              <a:rPr lang="zh-CN" altLang="en-US">
                <a:solidFill>
                  <a:srgbClr val="FFFFFF"/>
                </a:solidFill>
                <a:latin typeface="宋体" panose="02010600030101010101" pitchFamily="2" charset="-122"/>
              </a:rPr>
              <a:t>索莫非理论</a:t>
            </a:r>
          </a:p>
        </p:txBody>
      </p:sp>
      <p:sp>
        <p:nvSpPr>
          <p:cNvPr id="450570" name="Rectangle 10">
            <a:extLst>
              <a:ext uri="{FF2B5EF4-FFF2-40B4-BE49-F238E27FC236}">
                <a16:creationId xmlns:a16="http://schemas.microsoft.com/office/drawing/2014/main" id="{88BECA7F-2F41-4BDF-BD9D-5C9FBFE3F432}"/>
              </a:ext>
            </a:extLst>
          </p:cNvPr>
          <p:cNvSpPr>
            <a:spLocks noChangeArrowheads="1"/>
          </p:cNvSpPr>
          <p:nvPr/>
        </p:nvSpPr>
        <p:spPr bwMode="auto">
          <a:xfrm>
            <a:off x="611560" y="2204864"/>
            <a:ext cx="5389190" cy="997068"/>
          </a:xfrm>
          <a:prstGeom prst="rect">
            <a:avLst/>
          </a:prstGeom>
          <a:noFill/>
          <a:ln w="22225">
            <a:noFill/>
            <a:miter lim="800000"/>
          </a:ln>
        </p:spPr>
        <p:txBody>
          <a:bodyPr wrap="square">
            <a:spAutoFit/>
          </a:bodyPr>
          <a:lstStyle/>
          <a:p>
            <a:pPr marL="457200" indent="-457200" eaLnBrk="0" hangingPunct="0">
              <a:lnSpc>
                <a:spcPts val="3800"/>
              </a:lnSpc>
              <a:buAutoNum type="arabicPeriod"/>
            </a:pPr>
            <a:r>
              <a:rPr lang="zh-CN" altLang="en-US" dirty="0">
                <a:solidFill>
                  <a:srgbClr val="FFFFFF"/>
                </a:solidFill>
                <a:latin typeface="宋体" panose="02010600030101010101" pitchFamily="2" charset="-122"/>
              </a:rPr>
              <a:t>电子绕核运动，轨道不限定是圆，</a:t>
            </a:r>
            <a:endParaRPr lang="en-US" altLang="zh-CN" dirty="0">
              <a:solidFill>
                <a:srgbClr val="FFFFFF"/>
              </a:solidFill>
              <a:latin typeface="宋体" panose="02010600030101010101" pitchFamily="2" charset="-122"/>
            </a:endParaRPr>
          </a:p>
          <a:p>
            <a:pPr eaLnBrk="0" hangingPunct="0">
              <a:lnSpc>
                <a:spcPts val="3800"/>
              </a:lnSpc>
            </a:pPr>
            <a:r>
              <a:rPr lang="en-US" altLang="zh-CN" dirty="0">
                <a:solidFill>
                  <a:srgbClr val="FFFFFF"/>
                </a:solidFill>
                <a:latin typeface="宋体" panose="02010600030101010101" pitchFamily="2" charset="-122"/>
              </a:rPr>
              <a:t>   </a:t>
            </a:r>
            <a:r>
              <a:rPr lang="zh-CN" altLang="en-US" dirty="0">
                <a:solidFill>
                  <a:srgbClr val="FFFF00"/>
                </a:solidFill>
                <a:latin typeface="宋体" panose="02010600030101010101" pitchFamily="2" charset="-122"/>
              </a:rPr>
              <a:t>也可能是椭圆，</a:t>
            </a:r>
          </a:p>
        </p:txBody>
      </p:sp>
      <p:sp>
        <p:nvSpPr>
          <p:cNvPr id="450571" name="Rectangle 11">
            <a:extLst>
              <a:ext uri="{FF2B5EF4-FFF2-40B4-BE49-F238E27FC236}">
                <a16:creationId xmlns:a16="http://schemas.microsoft.com/office/drawing/2014/main" id="{5DEA36B4-A3C2-44ED-9B02-0BCAAA56897E}"/>
              </a:ext>
            </a:extLst>
          </p:cNvPr>
          <p:cNvSpPr>
            <a:spLocks noChangeArrowheads="1"/>
          </p:cNvSpPr>
          <p:nvPr/>
        </p:nvSpPr>
        <p:spPr bwMode="auto">
          <a:xfrm>
            <a:off x="1115616" y="3284984"/>
            <a:ext cx="5310187" cy="457200"/>
          </a:xfrm>
          <a:prstGeom prst="rect">
            <a:avLst/>
          </a:prstGeom>
          <a:noFill/>
          <a:ln w="22225">
            <a:noFill/>
            <a:miter lim="800000"/>
          </a:ln>
        </p:spPr>
        <p:txBody>
          <a:bodyPr>
            <a:spAutoFit/>
          </a:bodyPr>
          <a:lstStyle/>
          <a:p>
            <a:pPr eaLnBrk="0" hangingPunct="0"/>
            <a:r>
              <a:rPr lang="zh-CN" altLang="en-US" dirty="0">
                <a:solidFill>
                  <a:srgbClr val="FFFFFF"/>
                </a:solidFill>
                <a:latin typeface="宋体" panose="02010600030101010101" pitchFamily="2" charset="-122"/>
              </a:rPr>
              <a:t>原子核在椭圆的一个焦点上</a:t>
            </a:r>
          </a:p>
        </p:txBody>
      </p:sp>
      <p:sp>
        <p:nvSpPr>
          <p:cNvPr id="450572" name="Rectangle 12">
            <a:extLst>
              <a:ext uri="{FF2B5EF4-FFF2-40B4-BE49-F238E27FC236}">
                <a16:creationId xmlns:a16="http://schemas.microsoft.com/office/drawing/2014/main" id="{34567E12-5304-4E02-AF95-845687931EDF}"/>
              </a:ext>
            </a:extLst>
          </p:cNvPr>
          <p:cNvSpPr>
            <a:spLocks noChangeArrowheads="1"/>
          </p:cNvSpPr>
          <p:nvPr/>
        </p:nvSpPr>
        <p:spPr bwMode="auto">
          <a:xfrm>
            <a:off x="609600" y="3883694"/>
            <a:ext cx="7543800" cy="457200"/>
          </a:xfrm>
          <a:prstGeom prst="rect">
            <a:avLst/>
          </a:prstGeom>
          <a:noFill/>
          <a:ln w="22225">
            <a:noFill/>
            <a:miter lim="800000"/>
          </a:ln>
        </p:spPr>
        <p:txBody>
          <a:bodyPr>
            <a:spAutoFit/>
          </a:bodyPr>
          <a:lstStyle/>
          <a:p>
            <a:pPr eaLnBrk="0" hangingPunct="0"/>
            <a:r>
              <a:rPr lang="en-US" altLang="zh-CN">
                <a:solidFill>
                  <a:srgbClr val="FFFFFF"/>
                </a:solidFill>
                <a:latin typeface="宋体" panose="02010600030101010101" pitchFamily="2" charset="-122"/>
              </a:rPr>
              <a:t>2. </a:t>
            </a:r>
            <a:r>
              <a:rPr lang="zh-CN" altLang="en-US">
                <a:solidFill>
                  <a:srgbClr val="FFFF00"/>
                </a:solidFill>
                <a:latin typeface="宋体" panose="02010600030101010101" pitchFamily="2" charset="-122"/>
              </a:rPr>
              <a:t>索莫菲提出的两个量子化条件是</a:t>
            </a:r>
          </a:p>
        </p:txBody>
      </p:sp>
      <p:sp>
        <p:nvSpPr>
          <p:cNvPr id="450573" name="Rectangle 13">
            <a:extLst>
              <a:ext uri="{FF2B5EF4-FFF2-40B4-BE49-F238E27FC236}">
                <a16:creationId xmlns:a16="http://schemas.microsoft.com/office/drawing/2014/main" id="{495C61C7-599C-49F9-8667-E50814FFAF14}"/>
              </a:ext>
            </a:extLst>
          </p:cNvPr>
          <p:cNvSpPr>
            <a:spLocks noChangeArrowheads="1"/>
          </p:cNvSpPr>
          <p:nvPr/>
        </p:nvSpPr>
        <p:spPr bwMode="auto">
          <a:xfrm>
            <a:off x="762000" y="4461544"/>
            <a:ext cx="6096000" cy="457200"/>
          </a:xfrm>
          <a:prstGeom prst="rect">
            <a:avLst/>
          </a:prstGeom>
          <a:noFill/>
          <a:ln w="22225">
            <a:noFill/>
            <a:miter lim="800000"/>
          </a:ln>
        </p:spPr>
        <p:txBody>
          <a:bodyPr>
            <a:spAutoFit/>
          </a:bodyPr>
          <a:lstStyle/>
          <a:p>
            <a:pPr eaLnBrk="0" hangingPunct="0"/>
            <a:r>
              <a:rPr lang="en-US" altLang="zh-CN" dirty="0">
                <a:solidFill>
                  <a:srgbClr val="FFFF00"/>
                </a:solidFill>
                <a:latin typeface="宋体" panose="02010600030101010101" pitchFamily="2" charset="-122"/>
              </a:rPr>
              <a:t>1</a:t>
            </a:r>
            <a:r>
              <a:rPr lang="zh-CN" altLang="en-US" dirty="0">
                <a:solidFill>
                  <a:srgbClr val="FFFF00"/>
                </a:solidFill>
                <a:latin typeface="宋体" panose="02010600030101010101" pitchFamily="2" charset="-122"/>
              </a:rPr>
              <a:t>）</a:t>
            </a:r>
            <a:r>
              <a:rPr lang="zh-CN" altLang="en-US" dirty="0">
                <a:latin typeface="宋体" panose="02010600030101010101" pitchFamily="2" charset="-122"/>
              </a:rPr>
              <a:t> </a:t>
            </a:r>
            <a:r>
              <a:rPr lang="zh-CN" altLang="en-US" dirty="0">
                <a:solidFill>
                  <a:schemeClr val="bg1"/>
                </a:solidFill>
                <a:latin typeface="宋体" panose="02010600030101010101" pitchFamily="2" charset="-122"/>
              </a:rPr>
              <a:t>原子的能量是整数 </a:t>
            </a:r>
            <a:r>
              <a:rPr lang="en-US" altLang="zh-CN" i="1" dirty="0">
                <a:solidFill>
                  <a:srgbClr val="FFFF00"/>
                </a:solidFill>
                <a:latin typeface="宋体" panose="02010600030101010101" pitchFamily="2" charset="-122"/>
              </a:rPr>
              <a:t>n</a:t>
            </a:r>
            <a:r>
              <a:rPr lang="en-US" altLang="zh-CN" dirty="0">
                <a:solidFill>
                  <a:srgbClr val="FFFF00"/>
                </a:solidFill>
                <a:latin typeface="宋体" panose="02010600030101010101" pitchFamily="2" charset="-122"/>
              </a:rPr>
              <a:t> </a:t>
            </a:r>
            <a:r>
              <a:rPr lang="zh-CN" altLang="en-US" dirty="0">
                <a:solidFill>
                  <a:schemeClr val="bg1"/>
                </a:solidFill>
                <a:latin typeface="宋体" panose="02010600030101010101" pitchFamily="2" charset="-122"/>
              </a:rPr>
              <a:t>的函数 </a:t>
            </a:r>
          </a:p>
        </p:txBody>
      </p:sp>
      <p:graphicFrame>
        <p:nvGraphicFramePr>
          <p:cNvPr id="450574" name="Object 14">
            <a:extLst>
              <a:ext uri="{FF2B5EF4-FFF2-40B4-BE49-F238E27FC236}">
                <a16:creationId xmlns:a16="http://schemas.microsoft.com/office/drawing/2014/main" id="{11EBE3EB-5B16-44B1-96F4-980F208AC415}"/>
              </a:ext>
            </a:extLst>
          </p:cNvPr>
          <p:cNvGraphicFramePr>
            <a:graphicFrameLocks noChangeAspect="1"/>
          </p:cNvGraphicFramePr>
          <p:nvPr>
            <p:extLst>
              <p:ext uri="{D42A27DB-BD31-4B8C-83A1-F6EECF244321}">
                <p14:modId xmlns:p14="http://schemas.microsoft.com/office/powerpoint/2010/main" val="3478417327"/>
              </p:ext>
            </p:extLst>
          </p:nvPr>
        </p:nvGraphicFramePr>
        <p:xfrm>
          <a:off x="1613718" y="5071144"/>
          <a:ext cx="3462338" cy="446088"/>
        </p:xfrm>
        <a:graphic>
          <a:graphicData uri="http://schemas.openxmlformats.org/presentationml/2006/ole">
            <mc:AlternateContent xmlns:mc="http://schemas.openxmlformats.org/markup-compatibility/2006">
              <mc:Choice xmlns:v="urn:schemas-microsoft-com:vml" Requires="v">
                <p:oleObj spid="_x0000_s492732" r:id="rId4" imgW="1771560" imgH="156960" progId="Equation.DSMT4">
                  <p:embed/>
                </p:oleObj>
              </mc:Choice>
              <mc:Fallback>
                <p:oleObj r:id="rId4" imgW="1771560" imgH="156960" progId="Equation.DSMT4">
                  <p:embed/>
                  <p:pic>
                    <p:nvPicPr>
                      <p:cNvPr id="450574" name="Object 14">
                        <a:extLst>
                          <a:ext uri="{FF2B5EF4-FFF2-40B4-BE49-F238E27FC236}">
                            <a16:creationId xmlns:a16="http://schemas.microsoft.com/office/drawing/2014/main" id="{11EBE3EB-5B16-44B1-96F4-980F208AC4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3718" y="5071144"/>
                        <a:ext cx="346233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575" name="Object 15">
            <a:extLst>
              <a:ext uri="{FF2B5EF4-FFF2-40B4-BE49-F238E27FC236}">
                <a16:creationId xmlns:a16="http://schemas.microsoft.com/office/drawing/2014/main" id="{45C7443C-1191-4251-86C7-00B57201160C}"/>
              </a:ext>
            </a:extLst>
          </p:cNvPr>
          <p:cNvGraphicFramePr>
            <a:graphicFrameLocks noChangeAspect="1"/>
          </p:cNvGraphicFramePr>
          <p:nvPr>
            <p:extLst>
              <p:ext uri="{D42A27DB-BD31-4B8C-83A1-F6EECF244321}">
                <p14:modId xmlns:p14="http://schemas.microsoft.com/office/powerpoint/2010/main" val="1176679762"/>
              </p:ext>
            </p:extLst>
          </p:nvPr>
        </p:nvGraphicFramePr>
        <p:xfrm>
          <a:off x="5729288" y="5106069"/>
          <a:ext cx="279400" cy="307975"/>
        </p:xfrm>
        <a:graphic>
          <a:graphicData uri="http://schemas.openxmlformats.org/presentationml/2006/ole">
            <mc:AlternateContent xmlns:mc="http://schemas.openxmlformats.org/markup-compatibility/2006">
              <mc:Choice xmlns:v="urn:schemas-microsoft-com:vml" Requires="v">
                <p:oleObj spid="_x0000_s492733" r:id="rId6" imgW="67320" imgH="89640" progId="Equation.DSMT4">
                  <p:embed/>
                </p:oleObj>
              </mc:Choice>
              <mc:Fallback>
                <p:oleObj r:id="rId6" imgW="67320" imgH="89640" progId="Equation.DSMT4">
                  <p:embed/>
                  <p:pic>
                    <p:nvPicPr>
                      <p:cNvPr id="450575" name="Object 15">
                        <a:extLst>
                          <a:ext uri="{FF2B5EF4-FFF2-40B4-BE49-F238E27FC236}">
                            <a16:creationId xmlns:a16="http://schemas.microsoft.com/office/drawing/2014/main" id="{45C7443C-1191-4251-86C7-00B5720116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9288" y="5106069"/>
                        <a:ext cx="279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576" name="Object 16">
            <a:extLst>
              <a:ext uri="{FF2B5EF4-FFF2-40B4-BE49-F238E27FC236}">
                <a16:creationId xmlns:a16="http://schemas.microsoft.com/office/drawing/2014/main" id="{C2A9C5A3-005C-4EA6-A926-26E66EE8464A}"/>
              </a:ext>
            </a:extLst>
          </p:cNvPr>
          <p:cNvGraphicFramePr>
            <a:graphicFrameLocks noChangeAspect="1"/>
          </p:cNvGraphicFramePr>
          <p:nvPr>
            <p:extLst>
              <p:ext uri="{D42A27DB-BD31-4B8C-83A1-F6EECF244321}">
                <p14:modId xmlns:p14="http://schemas.microsoft.com/office/powerpoint/2010/main" val="4047823563"/>
              </p:ext>
            </p:extLst>
          </p:nvPr>
        </p:nvGraphicFramePr>
        <p:xfrm>
          <a:off x="5580112" y="6093296"/>
          <a:ext cx="390525" cy="530225"/>
        </p:xfrm>
        <a:graphic>
          <a:graphicData uri="http://schemas.openxmlformats.org/presentationml/2006/ole">
            <mc:AlternateContent xmlns:mc="http://schemas.openxmlformats.org/markup-compatibility/2006">
              <mc:Choice xmlns:v="urn:schemas-microsoft-com:vml" Requires="v">
                <p:oleObj spid="_x0000_s492734" r:id="rId8" imgW="134640" imgH="201600" progId="Equation.DSMT4">
                  <p:embed/>
                </p:oleObj>
              </mc:Choice>
              <mc:Fallback>
                <p:oleObj r:id="rId8" imgW="134640" imgH="201600" progId="Equation.DSMT4">
                  <p:embed/>
                  <p:pic>
                    <p:nvPicPr>
                      <p:cNvPr id="450576" name="Object 16">
                        <a:extLst>
                          <a:ext uri="{FF2B5EF4-FFF2-40B4-BE49-F238E27FC236}">
                            <a16:creationId xmlns:a16="http://schemas.microsoft.com/office/drawing/2014/main" id="{C2A9C5A3-005C-4EA6-A926-26E66EE846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112" y="6093296"/>
                        <a:ext cx="3905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577" name="Rectangle 17">
            <a:extLst>
              <a:ext uri="{FF2B5EF4-FFF2-40B4-BE49-F238E27FC236}">
                <a16:creationId xmlns:a16="http://schemas.microsoft.com/office/drawing/2014/main" id="{40F16CA8-A5CA-467A-866C-E74E85BEA27E}"/>
              </a:ext>
            </a:extLst>
          </p:cNvPr>
          <p:cNvSpPr>
            <a:spLocks noChangeArrowheads="1"/>
          </p:cNvSpPr>
          <p:nvPr/>
        </p:nvSpPr>
        <p:spPr bwMode="auto">
          <a:xfrm>
            <a:off x="6096000" y="4994944"/>
            <a:ext cx="2590800" cy="457200"/>
          </a:xfrm>
          <a:prstGeom prst="rect">
            <a:avLst/>
          </a:prstGeom>
          <a:noFill/>
          <a:ln w="22225">
            <a:noFill/>
            <a:miter lim="800000"/>
          </a:ln>
        </p:spPr>
        <p:txBody>
          <a:bodyPr>
            <a:spAutoFit/>
          </a:bodyPr>
          <a:lstStyle/>
          <a:p>
            <a:pPr eaLnBrk="0" hangingPunct="0"/>
            <a:r>
              <a:rPr lang="en-US" altLang="zh-CN">
                <a:solidFill>
                  <a:srgbClr val="FFFFFF"/>
                </a:solidFill>
                <a:latin typeface="宋体" panose="02010600030101010101" pitchFamily="2" charset="-122"/>
              </a:rPr>
              <a:t>—— </a:t>
            </a:r>
            <a:r>
              <a:rPr lang="zh-CN" altLang="en-US">
                <a:solidFill>
                  <a:srgbClr val="FFFFFF"/>
                </a:solidFill>
                <a:latin typeface="宋体" panose="02010600030101010101" pitchFamily="2" charset="-122"/>
              </a:rPr>
              <a:t>主量子数</a:t>
            </a:r>
          </a:p>
        </p:txBody>
      </p:sp>
      <p:sp>
        <p:nvSpPr>
          <p:cNvPr id="450578" name="Rectangle 18">
            <a:extLst>
              <a:ext uri="{FF2B5EF4-FFF2-40B4-BE49-F238E27FC236}">
                <a16:creationId xmlns:a16="http://schemas.microsoft.com/office/drawing/2014/main" id="{58ED6D92-15A4-4720-B636-83D0B509F8B4}"/>
              </a:ext>
            </a:extLst>
          </p:cNvPr>
          <p:cNvSpPr>
            <a:spLocks noChangeArrowheads="1"/>
          </p:cNvSpPr>
          <p:nvPr/>
        </p:nvSpPr>
        <p:spPr bwMode="auto">
          <a:xfrm>
            <a:off x="6059537" y="6120284"/>
            <a:ext cx="2590800" cy="457200"/>
          </a:xfrm>
          <a:prstGeom prst="rect">
            <a:avLst/>
          </a:prstGeom>
          <a:noFill/>
          <a:ln w="22225">
            <a:noFill/>
            <a:miter lim="800000"/>
          </a:ln>
        </p:spPr>
        <p:txBody>
          <a:bodyPr>
            <a:spAutoFit/>
          </a:bodyPr>
          <a:lstStyle/>
          <a:p>
            <a:pPr eaLnBrk="0" hangingPunct="0"/>
            <a:r>
              <a:rPr lang="en-US" altLang="zh-CN" dirty="0">
                <a:solidFill>
                  <a:srgbClr val="FFFFFF"/>
                </a:solidFill>
                <a:latin typeface="宋体" panose="02010600030101010101" pitchFamily="2" charset="-122"/>
              </a:rPr>
              <a:t>—— </a:t>
            </a:r>
            <a:r>
              <a:rPr lang="zh-CN" altLang="en-US" dirty="0">
                <a:solidFill>
                  <a:srgbClr val="FFFFFF"/>
                </a:solidFill>
                <a:latin typeface="宋体" panose="02010600030101010101" pitchFamily="2" charset="-122"/>
              </a:rPr>
              <a:t>角量子数</a:t>
            </a:r>
          </a:p>
        </p:txBody>
      </p:sp>
      <p:graphicFrame>
        <p:nvGraphicFramePr>
          <p:cNvPr id="450579" name="Object 19">
            <a:extLst>
              <a:ext uri="{FF2B5EF4-FFF2-40B4-BE49-F238E27FC236}">
                <a16:creationId xmlns:a16="http://schemas.microsoft.com/office/drawing/2014/main" id="{61B53FF8-77DA-4C2E-8D02-68A41109A147}"/>
              </a:ext>
            </a:extLst>
          </p:cNvPr>
          <p:cNvGraphicFramePr>
            <a:graphicFrameLocks noChangeAspect="1"/>
          </p:cNvGraphicFramePr>
          <p:nvPr>
            <p:extLst>
              <p:ext uri="{D42A27DB-BD31-4B8C-83A1-F6EECF244321}">
                <p14:modId xmlns:p14="http://schemas.microsoft.com/office/powerpoint/2010/main" val="2644391571"/>
              </p:ext>
            </p:extLst>
          </p:nvPr>
        </p:nvGraphicFramePr>
        <p:xfrm>
          <a:off x="1615628" y="6113463"/>
          <a:ext cx="3100388" cy="530225"/>
        </p:xfrm>
        <a:graphic>
          <a:graphicData uri="http://schemas.openxmlformats.org/presentationml/2006/ole">
            <mc:AlternateContent xmlns:mc="http://schemas.openxmlformats.org/markup-compatibility/2006">
              <mc:Choice xmlns:v="urn:schemas-microsoft-com:vml" Requires="v">
                <p:oleObj spid="_x0000_s492735" r:id="rId10" imgW="1581120" imgH="201600" progId="Equation.DSMT4">
                  <p:embed/>
                </p:oleObj>
              </mc:Choice>
              <mc:Fallback>
                <p:oleObj r:id="rId10" imgW="1581120" imgH="201600" progId="Equation.DSMT4">
                  <p:embed/>
                  <p:pic>
                    <p:nvPicPr>
                      <p:cNvPr id="450579" name="Object 19">
                        <a:extLst>
                          <a:ext uri="{FF2B5EF4-FFF2-40B4-BE49-F238E27FC236}">
                            <a16:creationId xmlns:a16="http://schemas.microsoft.com/office/drawing/2014/main" id="{61B53FF8-77DA-4C2E-8D02-68A41109A1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5628" y="6113463"/>
                        <a:ext cx="310038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580" name="Object 20">
            <a:extLst>
              <a:ext uri="{FF2B5EF4-FFF2-40B4-BE49-F238E27FC236}">
                <a16:creationId xmlns:a16="http://schemas.microsoft.com/office/drawing/2014/main" id="{583DAC18-B3B4-481D-BE27-92E384E94358}"/>
              </a:ext>
            </a:extLst>
          </p:cNvPr>
          <p:cNvGraphicFramePr>
            <a:graphicFrameLocks noChangeAspect="1"/>
          </p:cNvGraphicFramePr>
          <p:nvPr>
            <p:extLst>
              <p:ext uri="{D42A27DB-BD31-4B8C-83A1-F6EECF244321}">
                <p14:modId xmlns:p14="http://schemas.microsoft.com/office/powerpoint/2010/main" val="372158524"/>
              </p:ext>
            </p:extLst>
          </p:nvPr>
        </p:nvGraphicFramePr>
        <p:xfrm>
          <a:off x="3886200" y="5667846"/>
          <a:ext cx="306388" cy="363537"/>
        </p:xfrm>
        <a:graphic>
          <a:graphicData uri="http://schemas.openxmlformats.org/presentationml/2006/ole">
            <mc:AlternateContent xmlns:mc="http://schemas.openxmlformats.org/markup-compatibility/2006">
              <mc:Choice xmlns:v="urn:schemas-microsoft-com:vml" Requires="v">
                <p:oleObj spid="_x0000_s492736" r:id="rId12" imgW="89640" imgH="111960" progId="Equation.DSMT4">
                  <p:embed/>
                </p:oleObj>
              </mc:Choice>
              <mc:Fallback>
                <p:oleObj r:id="rId12" imgW="89640" imgH="111960" progId="Equation.DSMT4">
                  <p:embed/>
                  <p:pic>
                    <p:nvPicPr>
                      <p:cNvPr id="450580" name="Object 20">
                        <a:extLst>
                          <a:ext uri="{FF2B5EF4-FFF2-40B4-BE49-F238E27FC236}">
                            <a16:creationId xmlns:a16="http://schemas.microsoft.com/office/drawing/2014/main" id="{583DAC18-B3B4-481D-BE27-92E384E943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86200" y="5667846"/>
                        <a:ext cx="306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50581" name="Object 21">
            <a:extLst>
              <a:ext uri="{FF2B5EF4-FFF2-40B4-BE49-F238E27FC236}">
                <a16:creationId xmlns:a16="http://schemas.microsoft.com/office/drawing/2014/main" id="{7FC8D072-714D-4862-B1C2-60E437CEB280}"/>
              </a:ext>
            </a:extLst>
          </p:cNvPr>
          <p:cNvGraphicFramePr>
            <a:graphicFrameLocks noChangeAspect="1"/>
          </p:cNvGraphicFramePr>
          <p:nvPr>
            <p:extLst>
              <p:ext uri="{D42A27DB-BD31-4B8C-83A1-F6EECF244321}">
                <p14:modId xmlns:p14="http://schemas.microsoft.com/office/powerpoint/2010/main" val="1418781923"/>
              </p:ext>
            </p:extLst>
          </p:nvPr>
        </p:nvGraphicFramePr>
        <p:xfrm>
          <a:off x="5507038" y="5669433"/>
          <a:ext cx="279400" cy="361950"/>
        </p:xfrm>
        <a:graphic>
          <a:graphicData uri="http://schemas.openxmlformats.org/presentationml/2006/ole">
            <mc:AlternateContent xmlns:mc="http://schemas.openxmlformats.org/markup-compatibility/2006">
              <mc:Choice xmlns:v="urn:schemas-microsoft-com:vml" Requires="v">
                <p:oleObj spid="_x0000_s492737" r:id="rId14" imgW="67320" imgH="111960" progId="Equation.DSMT4">
                  <p:embed/>
                </p:oleObj>
              </mc:Choice>
              <mc:Fallback>
                <p:oleObj r:id="rId14" imgW="67320" imgH="111960" progId="Equation.DSMT4">
                  <p:embed/>
                  <p:pic>
                    <p:nvPicPr>
                      <p:cNvPr id="450581" name="Object 21">
                        <a:extLst>
                          <a:ext uri="{FF2B5EF4-FFF2-40B4-BE49-F238E27FC236}">
                            <a16:creationId xmlns:a16="http://schemas.microsoft.com/office/drawing/2014/main" id="{7FC8D072-714D-4862-B1C2-60E437CEB2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07038" y="5669433"/>
                        <a:ext cx="2794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0582" name="Rectangle 22">
            <a:extLst>
              <a:ext uri="{FF2B5EF4-FFF2-40B4-BE49-F238E27FC236}">
                <a16:creationId xmlns:a16="http://schemas.microsoft.com/office/drawing/2014/main" id="{8D869155-6223-48BA-9E30-F7A28F0FE0B6}"/>
              </a:ext>
            </a:extLst>
          </p:cNvPr>
          <p:cNvSpPr>
            <a:spLocks noChangeArrowheads="1"/>
          </p:cNvSpPr>
          <p:nvPr/>
        </p:nvSpPr>
        <p:spPr bwMode="auto">
          <a:xfrm>
            <a:off x="812800" y="5636096"/>
            <a:ext cx="7721600" cy="457200"/>
          </a:xfrm>
          <a:prstGeom prst="rect">
            <a:avLst/>
          </a:prstGeom>
          <a:noFill/>
          <a:ln w="9525">
            <a:noFill/>
            <a:miter lim="800000"/>
          </a:ln>
        </p:spPr>
        <p:txBody>
          <a:bodyPr anchor="ctr">
            <a:spAutoFit/>
          </a:bodyPr>
          <a:lstStyle/>
          <a:p>
            <a:pPr eaLnBrk="0" hangingPunct="0"/>
            <a:r>
              <a:rPr lang="en-US" altLang="zh-CN" dirty="0">
                <a:solidFill>
                  <a:srgbClr val="FFFF00"/>
                </a:solidFill>
                <a:latin typeface="宋体" panose="02010600030101010101" pitchFamily="2" charset="-122"/>
              </a:rPr>
              <a:t>2</a:t>
            </a:r>
            <a:r>
              <a:rPr lang="zh-CN" altLang="en-US" dirty="0">
                <a:solidFill>
                  <a:srgbClr val="FFFF00"/>
                </a:solidFill>
                <a:latin typeface="宋体" panose="02010600030101010101" pitchFamily="2" charset="-122"/>
              </a:rPr>
              <a:t>）</a:t>
            </a:r>
            <a:r>
              <a:rPr lang="zh-CN" altLang="en-US" dirty="0">
                <a:solidFill>
                  <a:schemeClr val="bg1"/>
                </a:solidFill>
                <a:latin typeface="宋体" panose="02010600030101010101" pitchFamily="2" charset="-122"/>
              </a:rPr>
              <a:t>电子的轨道角动量</a:t>
            </a:r>
            <a:r>
              <a:rPr lang="zh-CN" altLang="en-US" dirty="0">
                <a:latin typeface="宋体" panose="02010600030101010101" pitchFamily="2" charset="-122"/>
              </a:rPr>
              <a:t>   </a:t>
            </a:r>
            <a:r>
              <a:rPr lang="zh-CN" altLang="en-US" dirty="0">
                <a:solidFill>
                  <a:schemeClr val="bg1"/>
                </a:solidFill>
                <a:latin typeface="宋体" panose="02010600030101010101" pitchFamily="2" charset="-122"/>
              </a:rPr>
              <a:t>必须等于 </a:t>
            </a:r>
            <a:r>
              <a:rPr lang="zh-CN" altLang="en-US" dirty="0">
                <a:latin typeface="宋体" panose="02010600030101010101" pitchFamily="2" charset="-122"/>
              </a:rPr>
              <a:t> </a:t>
            </a:r>
            <a:r>
              <a:rPr lang="zh-CN" altLang="en-US" dirty="0">
                <a:solidFill>
                  <a:schemeClr val="bg1"/>
                </a:solidFill>
                <a:latin typeface="宋体" panose="02010600030101010101" pitchFamily="2" charset="-122"/>
              </a:rPr>
              <a:t>的整数倍 </a:t>
            </a:r>
          </a:p>
        </p:txBody>
      </p:sp>
      <p:sp>
        <p:nvSpPr>
          <p:cNvPr id="19476" name="灯片编号占位符 1">
            <a:extLst>
              <a:ext uri="{FF2B5EF4-FFF2-40B4-BE49-F238E27FC236}">
                <a16:creationId xmlns:a16="http://schemas.microsoft.com/office/drawing/2014/main" id="{B79C559C-48DE-4A3D-AEA8-9ED5C140E31F}"/>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B1C1164-8BA3-4F8C-A197-1B889B9314F9}" type="slidenum">
              <a:rPr lang="en-US" altLang="zh-CN" b="0">
                <a:solidFill>
                  <a:srgbClr val="FF00FF"/>
                </a:solidFill>
              </a:rPr>
              <a:pPr/>
              <a:t>4</a:t>
            </a:fld>
            <a:r>
              <a:rPr lang="en-US" altLang="zh-CN" b="0">
                <a:solidFill>
                  <a:srgbClr val="FF00FF"/>
                </a:solidFill>
              </a:rPr>
              <a:t>/29</a:t>
            </a:r>
          </a:p>
        </p:txBody>
      </p:sp>
      <p:pic>
        <p:nvPicPr>
          <p:cNvPr id="492665" name="Picture 121" descr="https://iknow-pic.cdn.bcebos.com/80cb39dbb6fd526651f35258ab18972bd50736a5">
            <a:extLst>
              <a:ext uri="{FF2B5EF4-FFF2-40B4-BE49-F238E27FC236}">
                <a16:creationId xmlns:a16="http://schemas.microsoft.com/office/drawing/2014/main" id="{AFCA2A9F-6123-4D11-8785-23D12285844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74689" y="2276872"/>
            <a:ext cx="3073775" cy="25614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50566"/>
                                        </p:tgtEl>
                                        <p:attrNameLst>
                                          <p:attrName>style.visibility</p:attrName>
                                        </p:attrNameLst>
                                      </p:cBhvr>
                                      <p:to>
                                        <p:strVal val="visible"/>
                                      </p:to>
                                    </p:set>
                                    <p:animEffect transition="in" filter="dissolve">
                                      <p:cBhvr>
                                        <p:cTn id="7" dur="500"/>
                                        <p:tgtEl>
                                          <p:spTgt spid="4505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50567"/>
                                        </p:tgtEl>
                                        <p:attrNameLst>
                                          <p:attrName>style.visibility</p:attrName>
                                        </p:attrNameLst>
                                      </p:cBhvr>
                                      <p:to>
                                        <p:strVal val="visible"/>
                                      </p:to>
                                    </p:set>
                                    <p:anim calcmode="lin" valueType="num">
                                      <p:cBhvr additive="base">
                                        <p:cTn id="12" dur="500" fill="hold"/>
                                        <p:tgtEl>
                                          <p:spTgt spid="450567"/>
                                        </p:tgtEl>
                                        <p:attrNameLst>
                                          <p:attrName>ppt_x</p:attrName>
                                        </p:attrNameLst>
                                      </p:cBhvr>
                                      <p:tavLst>
                                        <p:tav tm="0">
                                          <p:val>
                                            <p:strVal val="0-#ppt_w/2"/>
                                          </p:val>
                                        </p:tav>
                                        <p:tav tm="100000">
                                          <p:val>
                                            <p:strVal val="#ppt_x"/>
                                          </p:val>
                                        </p:tav>
                                      </p:tavLst>
                                    </p:anim>
                                    <p:anim calcmode="lin" valueType="num">
                                      <p:cBhvr additive="base">
                                        <p:cTn id="13" dur="500" fill="hold"/>
                                        <p:tgtEl>
                                          <p:spTgt spid="45056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450565"/>
                                        </p:tgtEl>
                                        <p:attrNameLst>
                                          <p:attrName>style.visibility</p:attrName>
                                        </p:attrNameLst>
                                      </p:cBhvr>
                                      <p:to>
                                        <p:strVal val="visible"/>
                                      </p:to>
                                    </p:set>
                                    <p:animEffect transition="in" filter="wipe(left)">
                                      <p:cBhvr>
                                        <p:cTn id="17" dur="500"/>
                                        <p:tgtEl>
                                          <p:spTgt spid="450565"/>
                                        </p:tgtEl>
                                      </p:cBhvr>
                                    </p:animEffect>
                                  </p:childTnLst>
                                </p:cTn>
                              </p:par>
                            </p:childTnLst>
                          </p:cTn>
                        </p:par>
                        <p:par>
                          <p:cTn id="18" fill="hold" nodeType="withGroup">
                            <p:stCondLst>
                              <p:cond delay="1000"/>
                            </p:stCondLst>
                            <p:childTnLst>
                              <p:par>
                                <p:cTn id="19" presetID="22" presetClass="entr" presetSubtype="1" fill="hold" nodeType="afterEffect">
                                  <p:stCondLst>
                                    <p:cond delay="0"/>
                                  </p:stCondLst>
                                  <p:childTnLst>
                                    <p:set>
                                      <p:cBhvr>
                                        <p:cTn id="20" dur="1" fill="hold">
                                          <p:stCondLst>
                                            <p:cond delay="0"/>
                                          </p:stCondLst>
                                        </p:cTn>
                                        <p:tgtEl>
                                          <p:spTgt spid="492665"/>
                                        </p:tgtEl>
                                        <p:attrNameLst>
                                          <p:attrName>style.visibility</p:attrName>
                                        </p:attrNameLst>
                                      </p:cBhvr>
                                      <p:to>
                                        <p:strVal val="visible"/>
                                      </p:to>
                                    </p:set>
                                    <p:animEffect transition="in" filter="wipe(up)">
                                      <p:cBhvr>
                                        <p:cTn id="21" dur="500"/>
                                        <p:tgtEl>
                                          <p:spTgt spid="49266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450568"/>
                                        </p:tgtEl>
                                        <p:attrNameLst>
                                          <p:attrName>style.visibility</p:attrName>
                                        </p:attrNameLst>
                                      </p:cBhvr>
                                      <p:to>
                                        <p:strVal val="visible"/>
                                      </p:to>
                                    </p:set>
                                    <p:anim calcmode="lin" valueType="num">
                                      <p:cBhvr additive="base">
                                        <p:cTn id="26" dur="500" fill="hold"/>
                                        <p:tgtEl>
                                          <p:spTgt spid="450568"/>
                                        </p:tgtEl>
                                        <p:attrNameLst>
                                          <p:attrName>ppt_x</p:attrName>
                                        </p:attrNameLst>
                                      </p:cBhvr>
                                      <p:tavLst>
                                        <p:tav tm="0">
                                          <p:val>
                                            <p:strVal val="0-#ppt_w/2"/>
                                          </p:val>
                                        </p:tav>
                                        <p:tav tm="100000">
                                          <p:val>
                                            <p:strVal val="#ppt_x"/>
                                          </p:val>
                                        </p:tav>
                                      </p:tavLst>
                                    </p:anim>
                                    <p:anim calcmode="lin" valueType="num">
                                      <p:cBhvr additive="base">
                                        <p:cTn id="27" dur="500" fill="hold"/>
                                        <p:tgtEl>
                                          <p:spTgt spid="450568"/>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500"/>
                            </p:stCondLst>
                            <p:childTnLst>
                              <p:par>
                                <p:cTn id="29" presetID="2" presetClass="entr" presetSubtype="8" fill="hold" grpId="0" nodeType="afterEffect">
                                  <p:stCondLst>
                                    <p:cond delay="0"/>
                                  </p:stCondLst>
                                  <p:childTnLst>
                                    <p:set>
                                      <p:cBhvr>
                                        <p:cTn id="30" dur="1" fill="hold">
                                          <p:stCondLst>
                                            <p:cond delay="0"/>
                                          </p:stCondLst>
                                        </p:cTn>
                                        <p:tgtEl>
                                          <p:spTgt spid="450569"/>
                                        </p:tgtEl>
                                        <p:attrNameLst>
                                          <p:attrName>style.visibility</p:attrName>
                                        </p:attrNameLst>
                                      </p:cBhvr>
                                      <p:to>
                                        <p:strVal val="visible"/>
                                      </p:to>
                                    </p:set>
                                    <p:anim calcmode="lin" valueType="num">
                                      <p:cBhvr additive="base">
                                        <p:cTn id="31" dur="500" fill="hold"/>
                                        <p:tgtEl>
                                          <p:spTgt spid="450569"/>
                                        </p:tgtEl>
                                        <p:attrNameLst>
                                          <p:attrName>ppt_x</p:attrName>
                                        </p:attrNameLst>
                                      </p:cBhvr>
                                      <p:tavLst>
                                        <p:tav tm="0">
                                          <p:val>
                                            <p:strVal val="0-#ppt_w/2"/>
                                          </p:val>
                                        </p:tav>
                                        <p:tav tm="100000">
                                          <p:val>
                                            <p:strVal val="#ppt_x"/>
                                          </p:val>
                                        </p:tav>
                                      </p:tavLst>
                                    </p:anim>
                                    <p:anim calcmode="lin" valueType="num">
                                      <p:cBhvr additive="base">
                                        <p:cTn id="32" dur="500" fill="hold"/>
                                        <p:tgtEl>
                                          <p:spTgt spid="45056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000"/>
                            </p:stCondLst>
                            <p:childTnLst>
                              <p:par>
                                <p:cTn id="34" presetID="3" presetClass="entr" presetSubtype="10" fill="hold" grpId="0" nodeType="afterEffect">
                                  <p:stCondLst>
                                    <p:cond delay="0"/>
                                  </p:stCondLst>
                                  <p:childTnLst>
                                    <p:set>
                                      <p:cBhvr>
                                        <p:cTn id="35" dur="1" fill="hold">
                                          <p:stCondLst>
                                            <p:cond delay="0"/>
                                          </p:stCondLst>
                                        </p:cTn>
                                        <p:tgtEl>
                                          <p:spTgt spid="450564"/>
                                        </p:tgtEl>
                                        <p:attrNameLst>
                                          <p:attrName>style.visibility</p:attrName>
                                        </p:attrNameLst>
                                      </p:cBhvr>
                                      <p:to>
                                        <p:strVal val="visible"/>
                                      </p:to>
                                    </p:set>
                                    <p:animEffect transition="in" filter="blinds(horizontal)">
                                      <p:cBhvr>
                                        <p:cTn id="36" dur="500"/>
                                        <p:tgtEl>
                                          <p:spTgt spid="45056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grpId="0" nodeType="clickEffect">
                                  <p:stCondLst>
                                    <p:cond delay="0"/>
                                  </p:stCondLst>
                                  <p:iterate type="wd">
                                    <p:tmPct val="100000"/>
                                  </p:iterate>
                                  <p:childTnLst>
                                    <p:set>
                                      <p:cBhvr>
                                        <p:cTn id="40" dur="1" fill="hold">
                                          <p:stCondLst>
                                            <p:cond delay="0"/>
                                          </p:stCondLst>
                                        </p:cTn>
                                        <p:tgtEl>
                                          <p:spTgt spid="450570"/>
                                        </p:tgtEl>
                                        <p:attrNameLst>
                                          <p:attrName>style.visibility</p:attrName>
                                        </p:attrNameLst>
                                      </p:cBhvr>
                                      <p:to>
                                        <p:strVal val="visible"/>
                                      </p:to>
                                    </p:set>
                                    <p:animEffect transition="in" filter="slide(fromBottom)">
                                      <p:cBhvr>
                                        <p:cTn id="41" dur="300"/>
                                        <p:tgtEl>
                                          <p:spTgt spid="450570"/>
                                        </p:tgtEl>
                                      </p:cBhvr>
                                    </p:animEffect>
                                  </p:childTnLst>
                                </p:cTn>
                              </p:par>
                            </p:childTnLst>
                          </p:cTn>
                        </p:par>
                        <p:par>
                          <p:cTn id="42" fill="hold" nodeType="afterGroup">
                            <p:stCondLst>
                              <p:cond delay="5100"/>
                            </p:stCondLst>
                            <p:childTnLst>
                              <p:par>
                                <p:cTn id="43" presetID="12" presetClass="entr" presetSubtype="4" fill="hold" grpId="0" nodeType="afterEffect">
                                  <p:stCondLst>
                                    <p:cond delay="0"/>
                                  </p:stCondLst>
                                  <p:iterate type="wd">
                                    <p:tmPct val="100000"/>
                                  </p:iterate>
                                  <p:childTnLst>
                                    <p:set>
                                      <p:cBhvr>
                                        <p:cTn id="44" dur="1" fill="hold">
                                          <p:stCondLst>
                                            <p:cond delay="0"/>
                                          </p:stCondLst>
                                        </p:cTn>
                                        <p:tgtEl>
                                          <p:spTgt spid="450571"/>
                                        </p:tgtEl>
                                        <p:attrNameLst>
                                          <p:attrName>style.visibility</p:attrName>
                                        </p:attrNameLst>
                                      </p:cBhvr>
                                      <p:to>
                                        <p:strVal val="visible"/>
                                      </p:to>
                                    </p:set>
                                    <p:animEffect transition="in" filter="slide(fromBottom)">
                                      <p:cBhvr>
                                        <p:cTn id="45" dur="300"/>
                                        <p:tgtEl>
                                          <p:spTgt spid="45057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4" presetClass="entr" presetSubtype="10" fill="hold" grpId="0" nodeType="clickEffect">
                                  <p:stCondLst>
                                    <p:cond delay="0"/>
                                  </p:stCondLst>
                                  <p:iterate type="wd">
                                    <p:tmPct val="100000"/>
                                  </p:iterate>
                                  <p:childTnLst>
                                    <p:set>
                                      <p:cBhvr>
                                        <p:cTn id="49" dur="1" fill="hold">
                                          <p:stCondLst>
                                            <p:cond delay="0"/>
                                          </p:stCondLst>
                                        </p:cTn>
                                        <p:tgtEl>
                                          <p:spTgt spid="450572"/>
                                        </p:tgtEl>
                                        <p:attrNameLst>
                                          <p:attrName>style.visibility</p:attrName>
                                        </p:attrNameLst>
                                      </p:cBhvr>
                                      <p:to>
                                        <p:strVal val="visible"/>
                                      </p:to>
                                    </p:set>
                                    <p:animEffect transition="in" filter="randombar(horizontal)">
                                      <p:cBhvr>
                                        <p:cTn id="50" dur="300"/>
                                        <p:tgtEl>
                                          <p:spTgt spid="4505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iterate type="wd">
                                    <p:tmPct val="100000"/>
                                  </p:iterate>
                                  <p:childTnLst>
                                    <p:set>
                                      <p:cBhvr>
                                        <p:cTn id="54" dur="1" fill="hold">
                                          <p:stCondLst>
                                            <p:cond delay="0"/>
                                          </p:stCondLst>
                                        </p:cTn>
                                        <p:tgtEl>
                                          <p:spTgt spid="450573"/>
                                        </p:tgtEl>
                                        <p:attrNameLst>
                                          <p:attrName>style.visibility</p:attrName>
                                        </p:attrNameLst>
                                      </p:cBhvr>
                                      <p:to>
                                        <p:strVal val="visible"/>
                                      </p:to>
                                    </p:set>
                                    <p:animEffect transition="in" filter="wipe(left)">
                                      <p:cBhvr>
                                        <p:cTn id="55" dur="300"/>
                                        <p:tgtEl>
                                          <p:spTgt spid="45057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8" fill="hold" nodeType="clickEffect">
                                  <p:stCondLst>
                                    <p:cond delay="0"/>
                                  </p:stCondLst>
                                  <p:childTnLst>
                                    <p:set>
                                      <p:cBhvr>
                                        <p:cTn id="59" dur="1" fill="hold">
                                          <p:stCondLst>
                                            <p:cond delay="0"/>
                                          </p:stCondLst>
                                        </p:cTn>
                                        <p:tgtEl>
                                          <p:spTgt spid="450574"/>
                                        </p:tgtEl>
                                        <p:attrNameLst>
                                          <p:attrName>style.visibility</p:attrName>
                                        </p:attrNameLst>
                                      </p:cBhvr>
                                      <p:to>
                                        <p:strVal val="visible"/>
                                      </p:to>
                                    </p:set>
                                    <p:anim calcmode="lin" valueType="num">
                                      <p:cBhvr additive="base">
                                        <p:cTn id="60" dur="500" fill="hold"/>
                                        <p:tgtEl>
                                          <p:spTgt spid="450574"/>
                                        </p:tgtEl>
                                        <p:attrNameLst>
                                          <p:attrName>ppt_x</p:attrName>
                                        </p:attrNameLst>
                                      </p:cBhvr>
                                      <p:tavLst>
                                        <p:tav tm="0">
                                          <p:val>
                                            <p:strVal val="0-#ppt_w/2"/>
                                          </p:val>
                                        </p:tav>
                                        <p:tav tm="100000">
                                          <p:val>
                                            <p:strVal val="#ppt_x"/>
                                          </p:val>
                                        </p:tav>
                                      </p:tavLst>
                                    </p:anim>
                                    <p:anim calcmode="lin" valueType="num">
                                      <p:cBhvr additive="base">
                                        <p:cTn id="61" dur="500" fill="hold"/>
                                        <p:tgtEl>
                                          <p:spTgt spid="450574"/>
                                        </p:tgtEl>
                                        <p:attrNameLst>
                                          <p:attrName>ppt_y</p:attrName>
                                        </p:attrNameLst>
                                      </p:cBhvr>
                                      <p:tavLst>
                                        <p:tav tm="0">
                                          <p:val>
                                            <p:strVal val="#ppt_y"/>
                                          </p:val>
                                        </p:tav>
                                        <p:tav tm="100000">
                                          <p:val>
                                            <p:strVal val="#ppt_y"/>
                                          </p:val>
                                        </p:tav>
                                      </p:tavLst>
                                    </p:anim>
                                  </p:childTnLst>
                                </p:cTn>
                              </p:par>
                            </p:childTnLst>
                          </p:cTn>
                        </p:par>
                        <p:par>
                          <p:cTn id="62" fill="hold" nodeType="withGroup">
                            <p:stCondLst>
                              <p:cond delay="500"/>
                            </p:stCondLst>
                            <p:childTnLst>
                              <p:par>
                                <p:cTn id="63" presetID="1" presetClass="entr" presetSubtype="0" fill="hold" nodeType="afterEffect">
                                  <p:stCondLst>
                                    <p:cond delay="0"/>
                                  </p:stCondLst>
                                  <p:childTnLst>
                                    <p:set>
                                      <p:cBhvr>
                                        <p:cTn id="64" dur="1" fill="hold">
                                          <p:stCondLst>
                                            <p:cond delay="499"/>
                                          </p:stCondLst>
                                        </p:cTn>
                                        <p:tgtEl>
                                          <p:spTgt spid="450575"/>
                                        </p:tgtEl>
                                        <p:attrNameLst>
                                          <p:attrName>style.visibility</p:attrName>
                                        </p:attrNameLst>
                                      </p:cBhvr>
                                      <p:to>
                                        <p:strVal val="visible"/>
                                      </p:to>
                                    </p:set>
                                  </p:childTnLst>
                                </p:cTn>
                              </p:par>
                            </p:childTnLst>
                          </p:cTn>
                        </p:par>
                        <p:par>
                          <p:cTn id="65" fill="hold" nodeType="afterGroup">
                            <p:stCondLst>
                              <p:cond delay="1000"/>
                            </p:stCondLst>
                            <p:childTnLst>
                              <p:par>
                                <p:cTn id="66" presetID="12" presetClass="entr" presetSubtype="4" fill="hold" grpId="0" nodeType="afterEffect">
                                  <p:stCondLst>
                                    <p:cond delay="0"/>
                                  </p:stCondLst>
                                  <p:iterate type="wd">
                                    <p:tmPct val="100000"/>
                                  </p:iterate>
                                  <p:childTnLst>
                                    <p:set>
                                      <p:cBhvr>
                                        <p:cTn id="67" dur="1" fill="hold">
                                          <p:stCondLst>
                                            <p:cond delay="0"/>
                                          </p:stCondLst>
                                        </p:cTn>
                                        <p:tgtEl>
                                          <p:spTgt spid="450577"/>
                                        </p:tgtEl>
                                        <p:attrNameLst>
                                          <p:attrName>style.visibility</p:attrName>
                                        </p:attrNameLst>
                                      </p:cBhvr>
                                      <p:to>
                                        <p:strVal val="visible"/>
                                      </p:to>
                                    </p:set>
                                    <p:animEffect transition="in" filter="slide(fromBottom)">
                                      <p:cBhvr>
                                        <p:cTn id="68" dur="300"/>
                                        <p:tgtEl>
                                          <p:spTgt spid="450577"/>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50582"/>
                                        </p:tgtEl>
                                        <p:attrNameLst>
                                          <p:attrName>style.visibility</p:attrName>
                                        </p:attrNameLst>
                                      </p:cBhvr>
                                      <p:to>
                                        <p:strVal val="visible"/>
                                      </p:to>
                                    </p:set>
                                    <p:animEffect transition="in" filter="wipe(left)">
                                      <p:cBhvr>
                                        <p:cTn id="73" dur="500"/>
                                        <p:tgtEl>
                                          <p:spTgt spid="450582"/>
                                        </p:tgtEl>
                                      </p:cBhvr>
                                    </p:animEffect>
                                  </p:childTnLst>
                                </p:cTn>
                              </p:par>
                              <p:par>
                                <p:cTn id="74" presetID="22" presetClass="entr" presetSubtype="8" fill="hold" nodeType="withEffect">
                                  <p:stCondLst>
                                    <p:cond delay="0"/>
                                  </p:stCondLst>
                                  <p:childTnLst>
                                    <p:set>
                                      <p:cBhvr>
                                        <p:cTn id="75" dur="1" fill="hold">
                                          <p:stCondLst>
                                            <p:cond delay="0"/>
                                          </p:stCondLst>
                                        </p:cTn>
                                        <p:tgtEl>
                                          <p:spTgt spid="450580"/>
                                        </p:tgtEl>
                                        <p:attrNameLst>
                                          <p:attrName>style.visibility</p:attrName>
                                        </p:attrNameLst>
                                      </p:cBhvr>
                                      <p:to>
                                        <p:strVal val="visible"/>
                                      </p:to>
                                    </p:set>
                                    <p:animEffect transition="in" filter="wipe(left)">
                                      <p:cBhvr>
                                        <p:cTn id="76" dur="500"/>
                                        <p:tgtEl>
                                          <p:spTgt spid="450580"/>
                                        </p:tgtEl>
                                      </p:cBhvr>
                                    </p:animEffect>
                                  </p:childTnLst>
                                </p:cTn>
                              </p:par>
                              <p:par>
                                <p:cTn id="77" presetID="22" presetClass="entr" presetSubtype="8" fill="hold" nodeType="withEffect">
                                  <p:stCondLst>
                                    <p:cond delay="0"/>
                                  </p:stCondLst>
                                  <p:childTnLst>
                                    <p:set>
                                      <p:cBhvr>
                                        <p:cTn id="78" dur="1" fill="hold">
                                          <p:stCondLst>
                                            <p:cond delay="0"/>
                                          </p:stCondLst>
                                        </p:cTn>
                                        <p:tgtEl>
                                          <p:spTgt spid="450581"/>
                                        </p:tgtEl>
                                        <p:attrNameLst>
                                          <p:attrName>style.visibility</p:attrName>
                                        </p:attrNameLst>
                                      </p:cBhvr>
                                      <p:to>
                                        <p:strVal val="visible"/>
                                      </p:to>
                                    </p:set>
                                    <p:animEffect transition="in" filter="wipe(left)">
                                      <p:cBhvr>
                                        <p:cTn id="79" dur="500"/>
                                        <p:tgtEl>
                                          <p:spTgt spid="45058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2" presetClass="entr" presetSubtype="8" fill="hold" nodeType="clickEffect">
                                  <p:stCondLst>
                                    <p:cond delay="0"/>
                                  </p:stCondLst>
                                  <p:childTnLst>
                                    <p:set>
                                      <p:cBhvr>
                                        <p:cTn id="83" dur="1" fill="hold">
                                          <p:stCondLst>
                                            <p:cond delay="0"/>
                                          </p:stCondLst>
                                        </p:cTn>
                                        <p:tgtEl>
                                          <p:spTgt spid="450579"/>
                                        </p:tgtEl>
                                        <p:attrNameLst>
                                          <p:attrName>style.visibility</p:attrName>
                                        </p:attrNameLst>
                                      </p:cBhvr>
                                      <p:to>
                                        <p:strVal val="visible"/>
                                      </p:to>
                                    </p:set>
                                    <p:animEffect transition="in" filter="slide(fromLeft)">
                                      <p:cBhvr>
                                        <p:cTn id="84" dur="500"/>
                                        <p:tgtEl>
                                          <p:spTgt spid="450579"/>
                                        </p:tgtEl>
                                      </p:cBhvr>
                                    </p:animEffect>
                                  </p:childTnLst>
                                </p:cTn>
                              </p:par>
                            </p:childTnLst>
                          </p:cTn>
                        </p:par>
                        <p:par>
                          <p:cTn id="85" fill="hold" nodeType="withGroup">
                            <p:stCondLst>
                              <p:cond delay="500"/>
                            </p:stCondLst>
                            <p:childTnLst>
                              <p:par>
                                <p:cTn id="86" presetID="9" presetClass="entr" presetSubtype="0" fill="hold" nodeType="afterEffect">
                                  <p:stCondLst>
                                    <p:cond delay="0"/>
                                  </p:stCondLst>
                                  <p:childTnLst>
                                    <p:set>
                                      <p:cBhvr>
                                        <p:cTn id="87" dur="1" fill="hold">
                                          <p:stCondLst>
                                            <p:cond delay="0"/>
                                          </p:stCondLst>
                                        </p:cTn>
                                        <p:tgtEl>
                                          <p:spTgt spid="450576"/>
                                        </p:tgtEl>
                                        <p:attrNameLst>
                                          <p:attrName>style.visibility</p:attrName>
                                        </p:attrNameLst>
                                      </p:cBhvr>
                                      <p:to>
                                        <p:strVal val="visible"/>
                                      </p:to>
                                    </p:set>
                                    <p:animEffect transition="in" filter="dissolve">
                                      <p:cBhvr>
                                        <p:cTn id="88" dur="500"/>
                                        <p:tgtEl>
                                          <p:spTgt spid="450576"/>
                                        </p:tgtEl>
                                      </p:cBhvr>
                                    </p:animEffect>
                                  </p:childTnLst>
                                </p:cTn>
                              </p:par>
                            </p:childTnLst>
                          </p:cTn>
                        </p:par>
                        <p:par>
                          <p:cTn id="89" fill="hold" nodeType="afterGroup">
                            <p:stCondLst>
                              <p:cond delay="1000"/>
                            </p:stCondLst>
                            <p:childTnLst>
                              <p:par>
                                <p:cTn id="90" presetID="9" presetClass="entr" presetSubtype="0" fill="hold" grpId="0" nodeType="afterEffect">
                                  <p:stCondLst>
                                    <p:cond delay="0"/>
                                  </p:stCondLst>
                                  <p:iterate type="wd">
                                    <p:tmPct val="100000"/>
                                  </p:iterate>
                                  <p:childTnLst>
                                    <p:set>
                                      <p:cBhvr>
                                        <p:cTn id="91" dur="1" fill="hold">
                                          <p:stCondLst>
                                            <p:cond delay="0"/>
                                          </p:stCondLst>
                                        </p:cTn>
                                        <p:tgtEl>
                                          <p:spTgt spid="450578"/>
                                        </p:tgtEl>
                                        <p:attrNameLst>
                                          <p:attrName>style.visibility</p:attrName>
                                        </p:attrNameLst>
                                      </p:cBhvr>
                                      <p:to>
                                        <p:strVal val="visible"/>
                                      </p:to>
                                    </p:set>
                                    <p:animEffect transition="in" filter="dissolve">
                                      <p:cBhvr>
                                        <p:cTn id="92" dur="300"/>
                                        <p:tgtEl>
                                          <p:spTgt spid="450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64" grpId="0"/>
      <p:bldP spid="450565" grpId="0" animBg="1"/>
      <p:bldP spid="450566" grpId="0" animBg="1"/>
      <p:bldP spid="450567" grpId="0" animBg="1"/>
      <p:bldP spid="450568" grpId="0" animBg="1"/>
      <p:bldP spid="450569" grpId="0" animBg="1"/>
      <p:bldP spid="450570" grpId="0"/>
      <p:bldP spid="450571" grpId="0"/>
      <p:bldP spid="450572" grpId="0"/>
      <p:bldP spid="450573" grpId="0"/>
      <p:bldP spid="450577" grpId="0"/>
      <p:bldP spid="450578" grpId="0"/>
      <p:bldP spid="45058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8" name="Rectangle 4">
            <a:extLst>
              <a:ext uri="{FF2B5EF4-FFF2-40B4-BE49-F238E27FC236}">
                <a16:creationId xmlns:a16="http://schemas.microsoft.com/office/drawing/2014/main" id="{B47582A1-8504-40E2-9000-C19BC978901B}"/>
              </a:ext>
            </a:extLst>
          </p:cNvPr>
          <p:cNvSpPr>
            <a:spLocks noChangeArrowheads="1"/>
          </p:cNvSpPr>
          <p:nvPr/>
        </p:nvSpPr>
        <p:spPr bwMode="auto">
          <a:xfrm>
            <a:off x="381000" y="400050"/>
            <a:ext cx="6477000" cy="457200"/>
          </a:xfrm>
          <a:prstGeom prst="rect">
            <a:avLst/>
          </a:prstGeom>
          <a:noFill/>
          <a:ln w="22225">
            <a:noFill/>
            <a:miter lim="800000"/>
          </a:ln>
        </p:spPr>
        <p:txBody>
          <a:bodyPr>
            <a:spAutoFit/>
          </a:bodyPr>
          <a:lstStyle/>
          <a:p>
            <a:pPr eaLnBrk="0" hangingPunct="0"/>
            <a:r>
              <a:rPr lang="zh-CN" altLang="en-US">
                <a:solidFill>
                  <a:srgbClr val="FFFF00"/>
                </a:solidFill>
                <a:latin typeface="宋体" panose="02010600030101010101" pitchFamily="2" charset="-122"/>
              </a:rPr>
              <a:t>由量子化条件，求椭圆长半轴和短半轴</a:t>
            </a:r>
          </a:p>
        </p:txBody>
      </p:sp>
      <mc:AlternateContent xmlns:mc="http://schemas.openxmlformats.org/markup-compatibility/2006" xmlns:a14="http://schemas.microsoft.com/office/drawing/2010/main">
        <mc:Choice Requires="a14">
          <p:sp>
            <p:nvSpPr>
              <p:cNvPr id="451589" name="Object 5">
                <a:extLst>
                  <a:ext uri="{FF2B5EF4-FFF2-40B4-BE49-F238E27FC236}">
                    <a16:creationId xmlns:a16="http://schemas.microsoft.com/office/drawing/2014/main" id="{12A6B23F-7FAF-4BEC-B03B-CBCA183EB9CF}"/>
                  </a:ext>
                </a:extLst>
              </p:cNvPr>
              <p:cNvSpPr txBox="1"/>
              <p:nvPr/>
            </p:nvSpPr>
            <p:spPr bwMode="auto">
              <a:xfrm>
                <a:off x="683568" y="922486"/>
                <a:ext cx="5086350" cy="922338"/>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2500" i="1" smtClean="0">
                          <a:solidFill>
                            <a:srgbClr val="FFC000"/>
                          </a:solidFill>
                          <a:latin typeface="Cambria Math" panose="02040503050406030204" pitchFamily="18" charset="0"/>
                        </a:rPr>
                        <m:t>𝑎</m:t>
                      </m:r>
                      <m:r>
                        <a:rPr lang="zh-CN" altLang="en-US" sz="2500" i="1" smtClean="0">
                          <a:solidFill>
                            <a:srgbClr val="FFC000"/>
                          </a:solidFill>
                          <a:latin typeface="Cambria Math" panose="02040503050406030204" pitchFamily="18" charset="0"/>
                        </a:rPr>
                        <m:t>=</m:t>
                      </m:r>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𝑛</m:t>
                          </m:r>
                        </m:e>
                        <m:sup>
                          <m:r>
                            <a:rPr lang="zh-CN" altLang="en-US" sz="2500" i="1">
                              <a:solidFill>
                                <a:srgbClr val="FFC000"/>
                              </a:solidFill>
                              <a:latin typeface="Cambria Math" panose="02040503050406030204" pitchFamily="18" charset="0"/>
                            </a:rPr>
                            <m:t>2</m:t>
                          </m:r>
                        </m:sup>
                      </m:sSup>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𝑎</m:t>
                          </m:r>
                        </m:e>
                        <m:sub>
                          <m:r>
                            <a:rPr lang="zh-CN" altLang="en-US" sz="2500" i="1">
                              <a:solidFill>
                                <a:srgbClr val="FFC000"/>
                              </a:solidFill>
                              <a:latin typeface="Cambria Math" panose="02040503050406030204" pitchFamily="18" charset="0"/>
                            </a:rPr>
                            <m:t>0</m:t>
                          </m:r>
                        </m:sub>
                      </m:sSub>
                      <m:r>
                        <a:rPr lang="zh-CN" altLang="en-US" sz="2500" i="1">
                          <a:solidFill>
                            <a:srgbClr val="FFC000"/>
                          </a:solidFill>
                          <a:latin typeface="Cambria Math" panose="02040503050406030204" pitchFamily="18" charset="0"/>
                        </a:rPr>
                        <m:t>,</m:t>
                      </m:r>
                      <m:r>
                        <a:rPr lang="en-US" altLang="zh-CN" sz="2500" b="1" i="1" smtClean="0">
                          <a:solidFill>
                            <a:srgbClr val="FFC000"/>
                          </a:solidFill>
                          <a:latin typeface="Cambria Math" panose="02040503050406030204" pitchFamily="18" charset="0"/>
                        </a:rPr>
                        <m:t>  </m:t>
                      </m:r>
                      <m:r>
                        <a:rPr lang="zh-CN" altLang="en-US" sz="2500" i="1">
                          <a:solidFill>
                            <a:srgbClr val="FFC000"/>
                          </a:solidFill>
                          <a:latin typeface="Cambria Math" panose="02040503050406030204" pitchFamily="18" charset="0"/>
                        </a:rPr>
                        <m:t>𝑏</m:t>
                      </m:r>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𝑛</m:t>
                              </m:r>
                            </m:e>
                            <m:sub>
                              <m:r>
                                <a:rPr lang="zh-CN" altLang="en-US" sz="2500" i="1">
                                  <a:solidFill>
                                    <a:srgbClr val="FFC000"/>
                                  </a:solidFill>
                                  <a:latin typeface="Cambria Math" panose="02040503050406030204" pitchFamily="18" charset="0"/>
                                </a:rPr>
                                <m:t>𝜙</m:t>
                              </m:r>
                            </m:sub>
                          </m:sSub>
                        </m:num>
                        <m:den>
                          <m:r>
                            <a:rPr lang="zh-CN" altLang="en-US" sz="2500" i="1">
                              <a:solidFill>
                                <a:srgbClr val="FFC000"/>
                              </a:solidFill>
                              <a:latin typeface="Cambria Math" panose="02040503050406030204" pitchFamily="18" charset="0"/>
                            </a:rPr>
                            <m:t>𝑛</m:t>
                          </m:r>
                        </m:den>
                      </m:f>
                      <m:r>
                        <a:rPr lang="zh-CN" altLang="en-US" sz="2500" i="1">
                          <a:solidFill>
                            <a:srgbClr val="FFC000"/>
                          </a:solidFill>
                          <a:latin typeface="Cambria Math" panose="02040503050406030204" pitchFamily="18" charset="0"/>
                        </a:rPr>
                        <m:t>𝑎</m:t>
                      </m:r>
                      <m:r>
                        <a:rPr lang="zh-CN" altLang="en-US" sz="2500" i="1">
                          <a:solidFill>
                            <a:srgbClr val="FFC000"/>
                          </a:solidFill>
                          <a:latin typeface="Cambria Math" panose="02040503050406030204" pitchFamily="18" charset="0"/>
                        </a:rPr>
                        <m:t>=</m:t>
                      </m:r>
                      <m:r>
                        <a:rPr lang="zh-CN" altLang="en-US" sz="2500" i="1">
                          <a:solidFill>
                            <a:srgbClr val="FFC000"/>
                          </a:solidFill>
                          <a:latin typeface="Cambria Math" panose="02040503050406030204" pitchFamily="18" charset="0"/>
                        </a:rPr>
                        <m:t>𝑛</m:t>
                      </m:r>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𝑛</m:t>
                          </m:r>
                        </m:e>
                        <m:sub>
                          <m:r>
                            <a:rPr lang="zh-CN" altLang="en-US" sz="2500" i="1">
                              <a:solidFill>
                                <a:srgbClr val="FFC000"/>
                              </a:solidFill>
                              <a:latin typeface="Cambria Math" panose="02040503050406030204" pitchFamily="18" charset="0"/>
                            </a:rPr>
                            <m:t>𝜙</m:t>
                          </m:r>
                        </m:sub>
                      </m:sSub>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𝑎</m:t>
                          </m:r>
                        </m:e>
                        <m:sub>
                          <m:r>
                            <a:rPr lang="zh-CN" altLang="en-US" sz="2500" i="1">
                              <a:solidFill>
                                <a:srgbClr val="FFC000"/>
                              </a:solidFill>
                              <a:latin typeface="Cambria Math" panose="02040503050406030204" pitchFamily="18" charset="0"/>
                            </a:rPr>
                            <m:t>0</m:t>
                          </m:r>
                        </m:sub>
                      </m:sSub>
                    </m:oMath>
                  </m:oMathPara>
                </a14:m>
                <a:endParaRPr lang="zh-CN" altLang="en-US" sz="2500" dirty="0">
                  <a:solidFill>
                    <a:srgbClr val="FFC000"/>
                  </a:solidFill>
                </a:endParaRPr>
              </a:p>
            </p:txBody>
          </p:sp>
        </mc:Choice>
        <mc:Fallback xmlns="">
          <p:sp>
            <p:nvSpPr>
              <p:cNvPr id="451589" name="Object 5">
                <a:extLst>
                  <a:ext uri="{FF2B5EF4-FFF2-40B4-BE49-F238E27FC236}">
                    <a16:creationId xmlns:a16="http://schemas.microsoft.com/office/drawing/2014/main" id="{12A6B23F-7FAF-4BEC-B03B-CBCA183EB9CF}"/>
                  </a:ext>
                </a:extLst>
              </p:cNvPr>
              <p:cNvSpPr txBox="1">
                <a:spLocks noRot="1" noChangeAspect="1" noMove="1" noResize="1" noEditPoints="1" noAdjustHandles="1" noChangeArrowheads="1" noChangeShapeType="1" noTextEdit="1"/>
              </p:cNvSpPr>
              <p:nvPr/>
            </p:nvSpPr>
            <p:spPr bwMode="auto">
              <a:xfrm>
                <a:off x="683568" y="922486"/>
                <a:ext cx="5086350" cy="922338"/>
              </a:xfrm>
              <a:prstGeom prst="rect">
                <a:avLst/>
              </a:prstGeom>
              <a:blipFill>
                <a:blip r:embed="rId4"/>
                <a:stretch>
                  <a:fillRect/>
                </a:stretch>
              </a:blipFill>
              <a:ln>
                <a:noFill/>
              </a:ln>
              <a:extLst/>
            </p:spPr>
            <p:txBody>
              <a:bodyPr/>
              <a:lstStyle/>
              <a:p>
                <a:r>
                  <a:rPr lang="zh-CN" altLang="en-US">
                    <a:noFill/>
                  </a:rPr>
                  <a:t> </a:t>
                </a:r>
              </a:p>
            </p:txBody>
          </p:sp>
        </mc:Fallback>
      </mc:AlternateContent>
      <p:sp>
        <p:nvSpPr>
          <p:cNvPr id="451590" name="Rectangle 6">
            <a:extLst>
              <a:ext uri="{FF2B5EF4-FFF2-40B4-BE49-F238E27FC236}">
                <a16:creationId xmlns:a16="http://schemas.microsoft.com/office/drawing/2014/main" id="{043B1A2B-CCD8-477F-8DA1-AFDAF83EE50D}"/>
              </a:ext>
            </a:extLst>
          </p:cNvPr>
          <p:cNvSpPr>
            <a:spLocks noChangeArrowheads="1"/>
          </p:cNvSpPr>
          <p:nvPr/>
        </p:nvSpPr>
        <p:spPr bwMode="auto">
          <a:xfrm>
            <a:off x="381000" y="1752600"/>
            <a:ext cx="4572000" cy="457200"/>
          </a:xfrm>
          <a:prstGeom prst="rect">
            <a:avLst/>
          </a:prstGeom>
          <a:noFill/>
          <a:ln w="22225">
            <a:noFill/>
            <a:miter lim="800000"/>
          </a:ln>
        </p:spPr>
        <p:txBody>
          <a:bodyPr>
            <a:spAutoFit/>
          </a:bodyPr>
          <a:lstStyle/>
          <a:p>
            <a:pPr eaLnBrk="0" hangingPunct="0"/>
            <a:r>
              <a:rPr lang="en-US" altLang="zh-CN" dirty="0">
                <a:solidFill>
                  <a:srgbClr val="FFFF00"/>
                </a:solidFill>
                <a:latin typeface="宋体" panose="02010600030101010101" pitchFamily="2" charset="-122"/>
              </a:rPr>
              <a:t>3. </a:t>
            </a:r>
            <a:r>
              <a:rPr lang="zh-CN" altLang="en-US" dirty="0">
                <a:solidFill>
                  <a:srgbClr val="FFFF00"/>
                </a:solidFill>
                <a:latin typeface="宋体" panose="02010600030101010101" pitchFamily="2" charset="-122"/>
              </a:rPr>
              <a:t>能量关系</a:t>
            </a:r>
          </a:p>
        </p:txBody>
      </p:sp>
      <mc:AlternateContent xmlns:mc="http://schemas.openxmlformats.org/markup-compatibility/2006" xmlns:a14="http://schemas.microsoft.com/office/drawing/2010/main">
        <mc:Choice Requires="a14">
          <p:sp>
            <p:nvSpPr>
              <p:cNvPr id="451591" name="Object 7">
                <a:extLst>
                  <a:ext uri="{FF2B5EF4-FFF2-40B4-BE49-F238E27FC236}">
                    <a16:creationId xmlns:a16="http://schemas.microsoft.com/office/drawing/2014/main" id="{03C170C2-C858-48CA-AF29-8C67A074BF10}"/>
                  </a:ext>
                </a:extLst>
              </p:cNvPr>
              <p:cNvSpPr txBox="1"/>
              <p:nvPr/>
            </p:nvSpPr>
            <p:spPr bwMode="auto">
              <a:xfrm>
                <a:off x="588640" y="2208088"/>
                <a:ext cx="8231832" cy="1004888"/>
              </a:xfrm>
              <a:prstGeom prst="rect">
                <a:avLst/>
              </a:prstGeom>
              <a:noFill/>
              <a:ln>
                <a:noFill/>
              </a:ln>
              <a:extLst/>
            </p:spPr>
            <p:txBody>
              <a:bodyPr>
                <a:noAutofit/>
              </a:bodyPr>
              <a:lstStyle/>
              <a:p>
                <a:pPr/>
                <a14:m>
                  <m:oMathPara xmlns:m="http://schemas.openxmlformats.org/officeDocument/2006/math">
                    <m:oMathParaPr>
                      <m:jc m:val="centerGroup"/>
                    </m:oMathParaPr>
                    <m:oMath xmlns:m="http://schemas.openxmlformats.org/officeDocument/2006/math">
                      <m:r>
                        <a:rPr lang="zh-CN" altLang="en-US" sz="2500" i="1" smtClean="0">
                          <a:solidFill>
                            <a:srgbClr val="FFC000"/>
                          </a:solidFill>
                          <a:latin typeface="Cambria Math" panose="02040503050406030204" pitchFamily="18" charset="0"/>
                        </a:rPr>
                        <m:t>𝐸</m:t>
                      </m:r>
                      <m:r>
                        <a:rPr lang="zh-CN" altLang="en-US" sz="2500" i="1" smtClean="0">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r>
                            <a:rPr lang="zh-CN" altLang="en-US" sz="2500" i="1">
                              <a:solidFill>
                                <a:srgbClr val="FFC000"/>
                              </a:solidFill>
                              <a:latin typeface="Cambria Math" panose="02040503050406030204" pitchFamily="18" charset="0"/>
                            </a:rPr>
                            <m:t>1</m:t>
                          </m:r>
                        </m:num>
                        <m:den>
                          <m:r>
                            <a:rPr lang="zh-CN" altLang="en-US" sz="2500" i="1">
                              <a:solidFill>
                                <a:srgbClr val="FFC000"/>
                              </a:solidFill>
                              <a:latin typeface="Cambria Math" panose="02040503050406030204" pitchFamily="18" charset="0"/>
                            </a:rPr>
                            <m:t>2</m:t>
                          </m:r>
                        </m:den>
                      </m:f>
                      <m:r>
                        <a:rPr lang="zh-CN" altLang="en-US" sz="2500" i="1">
                          <a:solidFill>
                            <a:srgbClr val="FFC000"/>
                          </a:solidFill>
                          <a:latin typeface="Cambria Math" panose="02040503050406030204" pitchFamily="18" charset="0"/>
                        </a:rPr>
                        <m:t>𝑚</m:t>
                      </m:r>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𝑣</m:t>
                          </m:r>
                        </m:e>
                        <m:sup>
                          <m:r>
                            <a:rPr lang="zh-CN" altLang="en-US" sz="2500" i="1">
                              <a:solidFill>
                                <a:srgbClr val="FFC000"/>
                              </a:solidFill>
                              <a:latin typeface="Cambria Math" panose="02040503050406030204" pitchFamily="18" charset="0"/>
                            </a:rPr>
                            <m:t>2</m:t>
                          </m:r>
                        </m:sup>
                      </m:sSup>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𝑒</m:t>
                              </m:r>
                            </m:e>
                            <m:sup>
                              <m:r>
                                <a:rPr lang="zh-CN" altLang="en-US" sz="2500" i="1">
                                  <a:solidFill>
                                    <a:srgbClr val="FFC000"/>
                                  </a:solidFill>
                                  <a:latin typeface="Cambria Math" panose="02040503050406030204" pitchFamily="18" charset="0"/>
                                </a:rPr>
                                <m:t>2</m:t>
                              </m:r>
                            </m:sup>
                          </m:sSup>
                        </m:num>
                        <m:den>
                          <m:r>
                            <a:rPr lang="zh-CN" altLang="en-US" sz="2500" i="1">
                              <a:solidFill>
                                <a:srgbClr val="FFC000"/>
                              </a:solidFill>
                              <a:latin typeface="Cambria Math" panose="02040503050406030204" pitchFamily="18" charset="0"/>
                            </a:rPr>
                            <m:t>4</m:t>
                          </m:r>
                          <m:r>
                            <a:rPr lang="zh-CN" altLang="en-US" sz="2500" i="1">
                              <a:solidFill>
                                <a:srgbClr val="FFC000"/>
                              </a:solidFill>
                              <a:latin typeface="Cambria Math" panose="02040503050406030204" pitchFamily="18" charset="0"/>
                            </a:rPr>
                            <m:t>𝜋</m:t>
                          </m:r>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𝜀</m:t>
                              </m:r>
                            </m:e>
                            <m:sub>
                              <m:r>
                                <a:rPr lang="zh-CN" altLang="en-US" sz="2500" i="1">
                                  <a:solidFill>
                                    <a:srgbClr val="FFC000"/>
                                  </a:solidFill>
                                  <a:latin typeface="Cambria Math" panose="02040503050406030204" pitchFamily="18" charset="0"/>
                                </a:rPr>
                                <m:t>0</m:t>
                              </m:r>
                            </m:sub>
                          </m:sSub>
                          <m:r>
                            <a:rPr lang="zh-CN" altLang="en-US" sz="2500" i="1">
                              <a:solidFill>
                                <a:srgbClr val="FFC000"/>
                              </a:solidFill>
                              <a:latin typeface="Cambria Math" panose="02040503050406030204" pitchFamily="18" charset="0"/>
                            </a:rPr>
                            <m:t>𝑟</m:t>
                          </m:r>
                        </m:den>
                      </m:f>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r>
                            <a:rPr lang="zh-CN" altLang="en-US" sz="2500" i="1">
                              <a:solidFill>
                                <a:srgbClr val="FFC000"/>
                              </a:solidFill>
                              <a:latin typeface="Cambria Math" panose="02040503050406030204" pitchFamily="18" charset="0"/>
                            </a:rPr>
                            <m:t>1</m:t>
                          </m:r>
                        </m:num>
                        <m:den>
                          <m:r>
                            <a:rPr lang="zh-CN" altLang="en-US" sz="2500" i="1">
                              <a:solidFill>
                                <a:srgbClr val="FFC000"/>
                              </a:solidFill>
                              <a:latin typeface="Cambria Math" panose="02040503050406030204" pitchFamily="18" charset="0"/>
                            </a:rPr>
                            <m:t>2</m:t>
                          </m:r>
                        </m:den>
                      </m:f>
                      <m:r>
                        <a:rPr lang="zh-CN" altLang="en-US" sz="2500" i="1">
                          <a:solidFill>
                            <a:srgbClr val="FFC000"/>
                          </a:solidFill>
                          <a:latin typeface="Cambria Math" panose="02040503050406030204" pitchFamily="18" charset="0"/>
                        </a:rPr>
                        <m:t>𝑚</m:t>
                      </m:r>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r>
                            <a:rPr lang="zh-CN" altLang="en-US" sz="2500" i="1">
                              <a:solidFill>
                                <a:srgbClr val="FFC000"/>
                              </a:solidFill>
                              <a:latin typeface="Cambria Math" panose="02040503050406030204" pitchFamily="18" charset="0"/>
                            </a:rPr>
                            <m:t>𝑑𝑟</m:t>
                          </m:r>
                        </m:num>
                        <m:den>
                          <m:r>
                            <a:rPr lang="zh-CN" altLang="en-US" sz="2500" i="1">
                              <a:solidFill>
                                <a:srgbClr val="FFC000"/>
                              </a:solidFill>
                              <a:latin typeface="Cambria Math" panose="02040503050406030204" pitchFamily="18" charset="0"/>
                            </a:rPr>
                            <m:t>𝑑𝑡</m:t>
                          </m:r>
                        </m:den>
                      </m:f>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m:t>
                          </m:r>
                        </m:e>
                        <m:sup>
                          <m:r>
                            <a:rPr lang="zh-CN" altLang="en-US" sz="2500" i="1">
                              <a:solidFill>
                                <a:srgbClr val="FFC000"/>
                              </a:solidFill>
                              <a:latin typeface="Cambria Math" panose="02040503050406030204" pitchFamily="18" charset="0"/>
                            </a:rPr>
                            <m:t>2</m:t>
                          </m:r>
                        </m:sup>
                      </m:sSup>
                      <m:r>
                        <a:rPr lang="zh-CN" altLang="en-US" sz="2500" i="1">
                          <a:solidFill>
                            <a:srgbClr val="FFC000"/>
                          </a:solidFill>
                          <a:latin typeface="Cambria Math" panose="02040503050406030204" pitchFamily="18" charset="0"/>
                        </a:rPr>
                        <m:t>+</m:t>
                      </m:r>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𝑟</m:t>
                          </m:r>
                        </m:e>
                        <m:sup>
                          <m:r>
                            <a:rPr lang="zh-CN" altLang="en-US" sz="2500" i="1">
                              <a:solidFill>
                                <a:srgbClr val="FFC000"/>
                              </a:solidFill>
                              <a:latin typeface="Cambria Math" panose="02040503050406030204" pitchFamily="18" charset="0"/>
                            </a:rPr>
                            <m:t>2</m:t>
                          </m:r>
                        </m:sup>
                      </m:sSup>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r>
                            <a:rPr lang="zh-CN" altLang="en-US" sz="2500" i="1">
                              <a:solidFill>
                                <a:srgbClr val="FFC000"/>
                              </a:solidFill>
                              <a:latin typeface="Cambria Math" panose="02040503050406030204" pitchFamily="18" charset="0"/>
                            </a:rPr>
                            <m:t>𝑑</m:t>
                          </m:r>
                          <m:r>
                            <a:rPr lang="zh-CN" altLang="en-US" sz="2500" i="1">
                              <a:solidFill>
                                <a:srgbClr val="FFC000"/>
                              </a:solidFill>
                              <a:latin typeface="Cambria Math" panose="02040503050406030204" pitchFamily="18" charset="0"/>
                            </a:rPr>
                            <m:t>𝜙</m:t>
                          </m:r>
                        </m:num>
                        <m:den>
                          <m:r>
                            <a:rPr lang="zh-CN" altLang="en-US" sz="2500" i="1">
                              <a:solidFill>
                                <a:srgbClr val="FFC000"/>
                              </a:solidFill>
                              <a:latin typeface="Cambria Math" panose="02040503050406030204" pitchFamily="18" charset="0"/>
                            </a:rPr>
                            <m:t>𝑑𝑡</m:t>
                          </m:r>
                        </m:den>
                      </m:f>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m:t>
                          </m:r>
                        </m:e>
                        <m:sup>
                          <m:r>
                            <a:rPr lang="zh-CN" altLang="en-US" sz="2500" i="1">
                              <a:solidFill>
                                <a:srgbClr val="FFC000"/>
                              </a:solidFill>
                              <a:latin typeface="Cambria Math" panose="02040503050406030204" pitchFamily="18" charset="0"/>
                            </a:rPr>
                            <m:t>2</m:t>
                          </m:r>
                        </m:sup>
                      </m:sSup>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𝑒</m:t>
                              </m:r>
                            </m:e>
                            <m:sup>
                              <m:r>
                                <a:rPr lang="zh-CN" altLang="en-US" sz="2500" i="1">
                                  <a:solidFill>
                                    <a:srgbClr val="FFC000"/>
                                  </a:solidFill>
                                  <a:latin typeface="Cambria Math" panose="02040503050406030204" pitchFamily="18" charset="0"/>
                                </a:rPr>
                                <m:t>2</m:t>
                              </m:r>
                            </m:sup>
                          </m:sSup>
                        </m:num>
                        <m:den>
                          <m:r>
                            <a:rPr lang="zh-CN" altLang="en-US" sz="2500" i="1">
                              <a:solidFill>
                                <a:srgbClr val="FFC000"/>
                              </a:solidFill>
                              <a:latin typeface="Cambria Math" panose="02040503050406030204" pitchFamily="18" charset="0"/>
                            </a:rPr>
                            <m:t>4</m:t>
                          </m:r>
                          <m:r>
                            <a:rPr lang="zh-CN" altLang="en-US" sz="2500" i="1">
                              <a:solidFill>
                                <a:srgbClr val="FFC000"/>
                              </a:solidFill>
                              <a:latin typeface="Cambria Math" panose="02040503050406030204" pitchFamily="18" charset="0"/>
                            </a:rPr>
                            <m:t>𝜋</m:t>
                          </m:r>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𝜀</m:t>
                              </m:r>
                            </m:e>
                            <m:sub>
                              <m:r>
                                <a:rPr lang="zh-CN" altLang="en-US" sz="2500" i="1">
                                  <a:solidFill>
                                    <a:srgbClr val="FFC000"/>
                                  </a:solidFill>
                                  <a:latin typeface="Cambria Math" panose="02040503050406030204" pitchFamily="18" charset="0"/>
                                </a:rPr>
                                <m:t>0</m:t>
                              </m:r>
                            </m:sub>
                          </m:sSub>
                          <m:r>
                            <a:rPr lang="zh-CN" altLang="en-US" sz="2500" i="1">
                              <a:solidFill>
                                <a:srgbClr val="FFC000"/>
                              </a:solidFill>
                              <a:latin typeface="Cambria Math" panose="02040503050406030204" pitchFamily="18" charset="0"/>
                            </a:rPr>
                            <m:t>𝑟</m:t>
                          </m:r>
                        </m:den>
                      </m:f>
                    </m:oMath>
                  </m:oMathPara>
                </a14:m>
                <a:endParaRPr lang="zh-CN" altLang="en-US" sz="2500" dirty="0">
                  <a:solidFill>
                    <a:srgbClr val="FFC000"/>
                  </a:solidFill>
                </a:endParaRPr>
              </a:p>
            </p:txBody>
          </p:sp>
        </mc:Choice>
        <mc:Fallback xmlns="">
          <p:sp>
            <p:nvSpPr>
              <p:cNvPr id="451591" name="Object 7">
                <a:extLst>
                  <a:ext uri="{FF2B5EF4-FFF2-40B4-BE49-F238E27FC236}">
                    <a16:creationId xmlns:a16="http://schemas.microsoft.com/office/drawing/2014/main" id="{03C170C2-C858-48CA-AF29-8C67A074BF10}"/>
                  </a:ext>
                </a:extLst>
              </p:cNvPr>
              <p:cNvSpPr txBox="1">
                <a:spLocks noRot="1" noChangeAspect="1" noMove="1" noResize="1" noEditPoints="1" noAdjustHandles="1" noChangeArrowheads="1" noChangeShapeType="1" noTextEdit="1"/>
              </p:cNvSpPr>
              <p:nvPr/>
            </p:nvSpPr>
            <p:spPr bwMode="auto">
              <a:xfrm>
                <a:off x="588640" y="2208088"/>
                <a:ext cx="8231832" cy="1004888"/>
              </a:xfrm>
              <a:prstGeom prst="rect">
                <a:avLst/>
              </a:prstGeom>
              <a:blipFill>
                <a:blip r:embed="rId5"/>
                <a:stretch>
                  <a:fillRect/>
                </a:stretch>
              </a:blipFill>
              <a:ln>
                <a:noFill/>
              </a:ln>
              <a:extLst/>
            </p:spPr>
            <p:txBody>
              <a:bodyPr/>
              <a:lstStyle/>
              <a:p>
                <a:r>
                  <a:rPr lang="zh-CN" altLang="en-US">
                    <a:noFill/>
                  </a:rPr>
                  <a:t> </a:t>
                </a:r>
              </a:p>
            </p:txBody>
          </p:sp>
        </mc:Fallback>
      </mc:AlternateContent>
      <p:sp>
        <p:nvSpPr>
          <p:cNvPr id="451592" name="AutoShape 8">
            <a:extLst>
              <a:ext uri="{FF2B5EF4-FFF2-40B4-BE49-F238E27FC236}">
                <a16:creationId xmlns:a16="http://schemas.microsoft.com/office/drawing/2014/main" id="{EC8830C4-3120-412B-8015-59EC04E15203}"/>
              </a:ext>
            </a:extLst>
          </p:cNvPr>
          <p:cNvSpPr>
            <a:spLocks noChangeArrowheads="1"/>
          </p:cNvSpPr>
          <p:nvPr/>
        </p:nvSpPr>
        <p:spPr bwMode="auto">
          <a:xfrm>
            <a:off x="533400" y="3645024"/>
            <a:ext cx="609600" cy="228600"/>
          </a:xfrm>
          <a:prstGeom prst="rightArrow">
            <a:avLst>
              <a:gd name="adj1" fmla="val 50000"/>
              <a:gd name="adj2" fmla="val 66654"/>
            </a:avLst>
          </a:prstGeom>
          <a:noFill/>
          <a:ln w="222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p>
        </p:txBody>
      </p:sp>
      <mc:AlternateContent xmlns:mc="http://schemas.openxmlformats.org/markup-compatibility/2006" xmlns:a14="http://schemas.microsoft.com/office/drawing/2010/main">
        <mc:Choice Requires="a14">
          <p:sp>
            <p:nvSpPr>
              <p:cNvPr id="451593" name="Object 9">
                <a:extLst>
                  <a:ext uri="{FF2B5EF4-FFF2-40B4-BE49-F238E27FC236}">
                    <a16:creationId xmlns:a16="http://schemas.microsoft.com/office/drawing/2014/main" id="{499C1225-CC03-4ADA-BE4C-3C48F60709B9}"/>
                  </a:ext>
                </a:extLst>
              </p:cNvPr>
              <p:cNvSpPr txBox="1"/>
              <p:nvPr/>
            </p:nvSpPr>
            <p:spPr bwMode="auto">
              <a:xfrm>
                <a:off x="1043608" y="3294112"/>
                <a:ext cx="3048000" cy="1143000"/>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2600" i="1" smtClean="0">
                          <a:solidFill>
                            <a:srgbClr val="FFC000"/>
                          </a:solidFill>
                          <a:latin typeface="Cambria Math" panose="02040503050406030204" pitchFamily="18" charset="0"/>
                        </a:rPr>
                        <m:t>𝐸</m:t>
                      </m:r>
                      <m:r>
                        <a:rPr lang="zh-CN" altLang="en-US" sz="2600" i="1" smtClean="0">
                          <a:solidFill>
                            <a:srgbClr val="FFC000"/>
                          </a:solidFill>
                          <a:latin typeface="Cambria Math" panose="02040503050406030204" pitchFamily="18" charset="0"/>
                        </a:rPr>
                        <m:t>=−</m:t>
                      </m:r>
                      <m:f>
                        <m:fPr>
                          <m:ctrlPr>
                            <a:rPr lang="zh-CN" altLang="en-US" sz="2600" i="1">
                              <a:solidFill>
                                <a:srgbClr val="FFC000"/>
                              </a:solidFill>
                              <a:latin typeface="Cambria Math" panose="02040503050406030204" pitchFamily="18" charset="0"/>
                            </a:rPr>
                          </m:ctrlPr>
                        </m:fPr>
                        <m:num>
                          <m:r>
                            <a:rPr lang="zh-CN" altLang="en-US" sz="2600" i="1">
                              <a:solidFill>
                                <a:srgbClr val="FFC000"/>
                              </a:solidFill>
                              <a:latin typeface="Cambria Math" panose="02040503050406030204" pitchFamily="18" charset="0"/>
                            </a:rPr>
                            <m:t>𝑚</m:t>
                          </m:r>
                          <m:sSup>
                            <m:sSupPr>
                              <m:ctrlPr>
                                <a:rPr lang="zh-CN" altLang="en-US" sz="2600" i="1">
                                  <a:solidFill>
                                    <a:srgbClr val="FFC000"/>
                                  </a:solidFill>
                                  <a:latin typeface="Cambria Math" panose="02040503050406030204" pitchFamily="18" charset="0"/>
                                </a:rPr>
                              </m:ctrlPr>
                            </m:sSupPr>
                            <m:e>
                              <m:r>
                                <a:rPr lang="zh-CN" altLang="en-US" sz="2600" i="1">
                                  <a:solidFill>
                                    <a:srgbClr val="FFC000"/>
                                  </a:solidFill>
                                  <a:latin typeface="Cambria Math" panose="02040503050406030204" pitchFamily="18" charset="0"/>
                                </a:rPr>
                                <m:t>𝑒</m:t>
                              </m:r>
                            </m:e>
                            <m:sup>
                              <m:r>
                                <a:rPr lang="zh-CN" altLang="en-US" sz="2600" i="1">
                                  <a:solidFill>
                                    <a:srgbClr val="FFC000"/>
                                  </a:solidFill>
                                  <a:latin typeface="Cambria Math" panose="02040503050406030204" pitchFamily="18" charset="0"/>
                                </a:rPr>
                                <m:t>4</m:t>
                              </m:r>
                            </m:sup>
                          </m:sSup>
                        </m:num>
                        <m:den>
                          <m:r>
                            <a:rPr lang="en-US" altLang="zh-CN" sz="2600" b="0" i="1" smtClean="0">
                              <a:solidFill>
                                <a:srgbClr val="FFC000"/>
                              </a:solidFill>
                              <a:latin typeface="Cambria Math" panose="02040503050406030204" pitchFamily="18" charset="0"/>
                            </a:rPr>
                            <m:t>8</m:t>
                          </m:r>
                          <m:sSup>
                            <m:sSupPr>
                              <m:ctrlPr>
                                <a:rPr lang="zh-CN" altLang="en-US" sz="2600" i="1">
                                  <a:solidFill>
                                    <a:srgbClr val="FFC000"/>
                                  </a:solidFill>
                                  <a:latin typeface="Cambria Math" panose="02040503050406030204" pitchFamily="18" charset="0"/>
                                </a:rPr>
                              </m:ctrlPr>
                            </m:sSupPr>
                            <m:e>
                              <m:sSub>
                                <m:sSubPr>
                                  <m:ctrlPr>
                                    <a:rPr lang="zh-CN" altLang="en-US" sz="2600" i="1">
                                      <a:solidFill>
                                        <a:srgbClr val="FFC000"/>
                                      </a:solidFill>
                                      <a:latin typeface="Cambria Math" panose="02040503050406030204" pitchFamily="18" charset="0"/>
                                    </a:rPr>
                                  </m:ctrlPr>
                                </m:sSubPr>
                                <m:e>
                                  <m:r>
                                    <a:rPr lang="zh-CN" altLang="en-US" sz="2600" i="1">
                                      <a:solidFill>
                                        <a:srgbClr val="FFC000"/>
                                      </a:solidFill>
                                      <a:latin typeface="Cambria Math" panose="02040503050406030204" pitchFamily="18" charset="0"/>
                                    </a:rPr>
                                    <m:t>𝜀</m:t>
                                  </m:r>
                                </m:e>
                                <m:sub>
                                  <m:r>
                                    <a:rPr lang="zh-CN" altLang="en-US" sz="2600" i="1">
                                      <a:solidFill>
                                        <a:srgbClr val="FFC000"/>
                                      </a:solidFill>
                                      <a:latin typeface="Cambria Math" panose="02040503050406030204" pitchFamily="18" charset="0"/>
                                    </a:rPr>
                                    <m:t>0</m:t>
                                  </m:r>
                                </m:sub>
                              </m:sSub>
                            </m:e>
                            <m:sup>
                              <m:r>
                                <a:rPr lang="zh-CN" altLang="en-US" sz="2600" i="1">
                                  <a:solidFill>
                                    <a:srgbClr val="FFC000"/>
                                  </a:solidFill>
                                  <a:latin typeface="Cambria Math" panose="02040503050406030204" pitchFamily="18" charset="0"/>
                                </a:rPr>
                                <m:t>2</m:t>
                              </m:r>
                            </m:sup>
                          </m:sSup>
                          <m:sSup>
                            <m:sSupPr>
                              <m:ctrlPr>
                                <a:rPr lang="zh-CN" altLang="en-US" sz="2600" i="1">
                                  <a:solidFill>
                                    <a:srgbClr val="FFC000"/>
                                  </a:solidFill>
                                  <a:latin typeface="Cambria Math" panose="02040503050406030204" pitchFamily="18" charset="0"/>
                                </a:rPr>
                              </m:ctrlPr>
                            </m:sSupPr>
                            <m:e>
                              <m:r>
                                <a:rPr lang="zh-CN" altLang="en-US" sz="2600" i="1">
                                  <a:solidFill>
                                    <a:srgbClr val="FFC000"/>
                                  </a:solidFill>
                                  <a:latin typeface="Cambria Math" panose="02040503050406030204" pitchFamily="18" charset="0"/>
                                </a:rPr>
                                <m:t>h</m:t>
                              </m:r>
                            </m:e>
                            <m:sup>
                              <m:r>
                                <a:rPr lang="zh-CN" altLang="en-US" sz="2600" i="1">
                                  <a:solidFill>
                                    <a:srgbClr val="FFC000"/>
                                  </a:solidFill>
                                  <a:latin typeface="Cambria Math" panose="02040503050406030204" pitchFamily="18" charset="0"/>
                                </a:rPr>
                                <m:t>2</m:t>
                              </m:r>
                            </m:sup>
                          </m:sSup>
                          <m:sSup>
                            <m:sSupPr>
                              <m:ctrlPr>
                                <a:rPr lang="zh-CN" altLang="en-US" sz="2600" i="1">
                                  <a:solidFill>
                                    <a:srgbClr val="FFC000"/>
                                  </a:solidFill>
                                  <a:latin typeface="Cambria Math" panose="02040503050406030204" pitchFamily="18" charset="0"/>
                                </a:rPr>
                              </m:ctrlPr>
                            </m:sSupPr>
                            <m:e>
                              <m:r>
                                <a:rPr lang="zh-CN" altLang="en-US" sz="2600" i="1">
                                  <a:solidFill>
                                    <a:srgbClr val="FFC000"/>
                                  </a:solidFill>
                                  <a:latin typeface="Cambria Math" panose="02040503050406030204" pitchFamily="18" charset="0"/>
                                </a:rPr>
                                <m:t>𝑛</m:t>
                              </m:r>
                            </m:e>
                            <m:sup>
                              <m:r>
                                <a:rPr lang="zh-CN" altLang="en-US" sz="2600" i="1">
                                  <a:solidFill>
                                    <a:srgbClr val="FFC000"/>
                                  </a:solidFill>
                                  <a:latin typeface="Cambria Math" panose="02040503050406030204" pitchFamily="18" charset="0"/>
                                </a:rPr>
                                <m:t>2</m:t>
                              </m:r>
                            </m:sup>
                          </m:sSup>
                        </m:den>
                      </m:f>
                    </m:oMath>
                  </m:oMathPara>
                </a14:m>
                <a:endParaRPr lang="zh-CN" altLang="en-US" sz="2600" dirty="0">
                  <a:solidFill>
                    <a:srgbClr val="FFC000"/>
                  </a:solidFill>
                </a:endParaRPr>
              </a:p>
            </p:txBody>
          </p:sp>
        </mc:Choice>
        <mc:Fallback xmlns="">
          <p:sp>
            <p:nvSpPr>
              <p:cNvPr id="451593" name="Object 9">
                <a:extLst>
                  <a:ext uri="{FF2B5EF4-FFF2-40B4-BE49-F238E27FC236}">
                    <a16:creationId xmlns:a16="http://schemas.microsoft.com/office/drawing/2014/main" id="{499C1225-CC03-4ADA-BE4C-3C48F60709B9}"/>
                  </a:ext>
                </a:extLst>
              </p:cNvPr>
              <p:cNvSpPr txBox="1">
                <a:spLocks noRot="1" noChangeAspect="1" noMove="1" noResize="1" noEditPoints="1" noAdjustHandles="1" noChangeArrowheads="1" noChangeShapeType="1" noTextEdit="1"/>
              </p:cNvSpPr>
              <p:nvPr/>
            </p:nvSpPr>
            <p:spPr bwMode="auto">
              <a:xfrm>
                <a:off x="1043608" y="3294112"/>
                <a:ext cx="3048000" cy="1143000"/>
              </a:xfrm>
              <a:prstGeom prst="rect">
                <a:avLst/>
              </a:prstGeom>
              <a:blipFill>
                <a:blip r:embed="rId6"/>
                <a:stretch>
                  <a:fillRect/>
                </a:stretch>
              </a:blipFill>
              <a:ln>
                <a:noFill/>
              </a:ln>
              <a:extLst/>
            </p:spPr>
            <p:txBody>
              <a:bodyPr/>
              <a:lstStyle/>
              <a:p>
                <a:r>
                  <a:rPr lang="zh-CN" altLang="en-US">
                    <a:noFill/>
                  </a:rPr>
                  <a:t> </a:t>
                </a:r>
              </a:p>
            </p:txBody>
          </p:sp>
        </mc:Fallback>
      </mc:AlternateContent>
      <p:sp>
        <p:nvSpPr>
          <p:cNvPr id="451594" name="Rectangle 10">
            <a:extLst>
              <a:ext uri="{FF2B5EF4-FFF2-40B4-BE49-F238E27FC236}">
                <a16:creationId xmlns:a16="http://schemas.microsoft.com/office/drawing/2014/main" id="{C012AE44-A73D-40E0-B59F-CD621A702588}"/>
              </a:ext>
            </a:extLst>
          </p:cNvPr>
          <p:cNvSpPr>
            <a:spLocks noChangeArrowheads="1"/>
          </p:cNvSpPr>
          <p:nvPr/>
        </p:nvSpPr>
        <p:spPr bwMode="auto">
          <a:xfrm>
            <a:off x="4067944" y="3339579"/>
            <a:ext cx="4724400" cy="952184"/>
          </a:xfrm>
          <a:prstGeom prst="rect">
            <a:avLst/>
          </a:prstGeom>
          <a:noFill/>
          <a:ln w="19050">
            <a:solidFill>
              <a:srgbClr val="FFCC00"/>
            </a:solidFill>
            <a:miter lim="800000"/>
          </a:ln>
        </p:spPr>
        <p:txBody>
          <a:bodyPr>
            <a:spAutoFit/>
          </a:bodyPr>
          <a:lstStyle/>
          <a:p>
            <a:pPr eaLnBrk="0" hangingPunct="0">
              <a:lnSpc>
                <a:spcPct val="125000"/>
              </a:lnSpc>
            </a:pPr>
            <a:r>
              <a:rPr lang="en-US" altLang="zh-CN" dirty="0">
                <a:solidFill>
                  <a:srgbClr val="FFFFFF"/>
                </a:solidFill>
                <a:latin typeface="宋体" panose="02010600030101010101" pitchFamily="2" charset="-122"/>
              </a:rPr>
              <a:t>   </a:t>
            </a:r>
            <a:r>
              <a:rPr lang="zh-CN" altLang="en-US" dirty="0">
                <a:solidFill>
                  <a:srgbClr val="FFFFFF"/>
                </a:solidFill>
                <a:latin typeface="宋体" panose="02010600030101010101" pitchFamily="2" charset="-122"/>
              </a:rPr>
              <a:t>在同一能级下包含着</a:t>
            </a:r>
            <a:r>
              <a:rPr lang="zh-CN" altLang="en-US" i="1" dirty="0">
                <a:solidFill>
                  <a:srgbClr val="FFC000"/>
                </a:solidFill>
                <a:latin typeface="+mn-lt"/>
              </a:rPr>
              <a:t> </a:t>
            </a:r>
            <a:r>
              <a:rPr lang="en-US" altLang="zh-CN" i="1" dirty="0">
                <a:solidFill>
                  <a:srgbClr val="FFC000"/>
                </a:solidFill>
                <a:latin typeface="+mn-lt"/>
              </a:rPr>
              <a:t>n </a:t>
            </a:r>
            <a:r>
              <a:rPr lang="zh-CN" altLang="en-US" dirty="0">
                <a:solidFill>
                  <a:srgbClr val="FFFFFF"/>
                </a:solidFill>
                <a:latin typeface="宋体" panose="02010600030101010101" pitchFamily="2" charset="-122"/>
              </a:rPr>
              <a:t>个运动状态，称为能级的简并性。</a:t>
            </a:r>
          </a:p>
        </p:txBody>
      </p:sp>
      <p:sp>
        <p:nvSpPr>
          <p:cNvPr id="451595" name="Rectangle 11">
            <a:extLst>
              <a:ext uri="{FF2B5EF4-FFF2-40B4-BE49-F238E27FC236}">
                <a16:creationId xmlns:a16="http://schemas.microsoft.com/office/drawing/2014/main" id="{3A13B45F-EAD0-47D8-8FFB-56918BE463BD}"/>
              </a:ext>
            </a:extLst>
          </p:cNvPr>
          <p:cNvSpPr>
            <a:spLocks noChangeArrowheads="1"/>
          </p:cNvSpPr>
          <p:nvPr/>
        </p:nvSpPr>
        <p:spPr bwMode="auto">
          <a:xfrm>
            <a:off x="457200" y="4419600"/>
            <a:ext cx="6934200" cy="457200"/>
          </a:xfrm>
          <a:prstGeom prst="rect">
            <a:avLst/>
          </a:prstGeom>
          <a:noFill/>
          <a:ln w="22225">
            <a:noFill/>
            <a:miter lim="800000"/>
          </a:ln>
        </p:spPr>
        <p:txBody>
          <a:bodyPr>
            <a:spAutoFit/>
          </a:bodyPr>
          <a:lstStyle/>
          <a:p>
            <a:pPr eaLnBrk="0" hangingPunct="0"/>
            <a:r>
              <a:rPr lang="en-US" altLang="zh-CN" dirty="0">
                <a:solidFill>
                  <a:srgbClr val="FFFF00"/>
                </a:solidFill>
                <a:latin typeface="宋体" panose="02010600030101010101" pitchFamily="2" charset="-122"/>
              </a:rPr>
              <a:t>4. </a:t>
            </a:r>
            <a:r>
              <a:rPr lang="zh-CN" altLang="en-US" dirty="0">
                <a:solidFill>
                  <a:srgbClr val="FFFF00"/>
                </a:solidFill>
                <a:latin typeface="宋体" panose="02010600030101010101" pitchFamily="2" charset="-122"/>
              </a:rPr>
              <a:t>索莫非氢原子能量（含相对论效应）</a:t>
            </a:r>
          </a:p>
        </p:txBody>
      </p:sp>
      <mc:AlternateContent xmlns:mc="http://schemas.openxmlformats.org/markup-compatibility/2006" xmlns:a14="http://schemas.microsoft.com/office/drawing/2010/main">
        <mc:Choice Requires="a14">
          <p:sp>
            <p:nvSpPr>
              <p:cNvPr id="451596" name="Object 12">
                <a:extLst>
                  <a:ext uri="{FF2B5EF4-FFF2-40B4-BE49-F238E27FC236}">
                    <a16:creationId xmlns:a16="http://schemas.microsoft.com/office/drawing/2014/main" id="{6CC89CAC-E475-47E1-ACB5-6DAA8B675476}"/>
                  </a:ext>
                </a:extLst>
              </p:cNvPr>
              <p:cNvSpPr txBox="1"/>
              <p:nvPr/>
            </p:nvSpPr>
            <p:spPr bwMode="auto">
              <a:xfrm>
                <a:off x="588640" y="4994275"/>
                <a:ext cx="4991472" cy="1022499"/>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2500" i="1" smtClean="0">
                          <a:solidFill>
                            <a:srgbClr val="FFC000"/>
                          </a:solidFill>
                          <a:latin typeface="Cambria Math" panose="02040503050406030204" pitchFamily="18" charset="0"/>
                        </a:rPr>
                        <m:t>𝐸</m:t>
                      </m:r>
                      <m:r>
                        <a:rPr lang="zh-CN" altLang="en-US" sz="2500" i="1" smtClean="0">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𝑅</m:t>
                              </m:r>
                            </m:e>
                            <m:sub>
                              <m:r>
                                <a:rPr lang="zh-CN" altLang="en-US" sz="2500" i="1">
                                  <a:solidFill>
                                    <a:srgbClr val="FFC000"/>
                                  </a:solidFill>
                                  <a:latin typeface="Cambria Math" panose="02040503050406030204" pitchFamily="18" charset="0"/>
                                </a:rPr>
                                <m:t>𝐻</m:t>
                              </m:r>
                            </m:sub>
                          </m:sSub>
                          <m:r>
                            <a:rPr lang="zh-CN" altLang="en-US" sz="2500" i="1">
                              <a:solidFill>
                                <a:srgbClr val="FFC000"/>
                              </a:solidFill>
                              <a:latin typeface="Cambria Math" panose="02040503050406030204" pitchFamily="18" charset="0"/>
                            </a:rPr>
                            <m:t>h𝑐</m:t>
                          </m:r>
                        </m:num>
                        <m:den>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𝑛</m:t>
                              </m:r>
                            </m:e>
                            <m:sup>
                              <m:r>
                                <a:rPr lang="zh-CN" altLang="en-US" sz="2500" i="1">
                                  <a:solidFill>
                                    <a:srgbClr val="FFC000"/>
                                  </a:solidFill>
                                  <a:latin typeface="Cambria Math" panose="02040503050406030204" pitchFamily="18" charset="0"/>
                                </a:rPr>
                                <m:t>2</m:t>
                              </m:r>
                            </m:sup>
                          </m:sSup>
                        </m:den>
                      </m:f>
                      <m:r>
                        <a:rPr lang="zh-CN" altLang="en-US" sz="2500" i="1" smtClean="0">
                          <a:solidFill>
                            <a:srgbClr val="FFC000"/>
                          </a:solidFill>
                          <a:latin typeface="Cambria Math" panose="02040503050406030204" pitchFamily="18" charset="0"/>
                        </a:rPr>
                        <m:t> </m:t>
                      </m:r>
                      <m:r>
                        <a:rPr lang="zh-CN" altLang="en-US" sz="2500" i="1">
                          <a:solidFill>
                            <a:srgbClr val="FFC000"/>
                          </a:solidFill>
                          <a:latin typeface="Cambria Math" panose="02040503050406030204" pitchFamily="18" charset="0"/>
                        </a:rPr>
                        <m:t>[1+</m:t>
                      </m:r>
                      <m:f>
                        <m:fPr>
                          <m:ctrlPr>
                            <a:rPr lang="zh-CN" altLang="en-US" sz="2500" i="1">
                              <a:solidFill>
                                <a:srgbClr val="FFC000"/>
                              </a:solidFill>
                              <a:latin typeface="Cambria Math" panose="02040503050406030204" pitchFamily="18" charset="0"/>
                            </a:rPr>
                          </m:ctrlPr>
                        </m:fPr>
                        <m:num>
                          <m:sSup>
                            <m:sSupPr>
                              <m:ctrlPr>
                                <a:rPr lang="zh-CN" altLang="en-US" sz="2500" i="1">
                                  <a:solidFill>
                                    <a:srgbClr val="FFC000"/>
                                  </a:solidFill>
                                  <a:latin typeface="Cambria Math" panose="02040503050406030204" pitchFamily="18" charset="0"/>
                                </a:rPr>
                              </m:ctrlPr>
                            </m:sSupPr>
                            <m:e>
                              <m:r>
                                <a:rPr lang="zh-CN" altLang="en-US" sz="2500" i="1">
                                  <a:solidFill>
                                    <a:srgbClr val="FFC000"/>
                                  </a:solidFill>
                                  <a:latin typeface="Cambria Math" panose="02040503050406030204" pitchFamily="18" charset="0"/>
                                </a:rPr>
                                <m:t>𝛼</m:t>
                              </m:r>
                            </m:e>
                            <m:sup>
                              <m:r>
                                <a:rPr lang="zh-CN" altLang="en-US" sz="2500" i="1">
                                  <a:solidFill>
                                    <a:srgbClr val="FFC000"/>
                                  </a:solidFill>
                                  <a:latin typeface="Cambria Math" panose="02040503050406030204" pitchFamily="18" charset="0"/>
                                </a:rPr>
                                <m:t>2</m:t>
                              </m:r>
                            </m:sup>
                          </m:sSup>
                        </m:num>
                        <m:den>
                          <m:r>
                            <a:rPr lang="zh-CN" altLang="en-US" sz="2500" i="1">
                              <a:solidFill>
                                <a:srgbClr val="FFC000"/>
                              </a:solidFill>
                              <a:latin typeface="Cambria Math" panose="02040503050406030204" pitchFamily="18" charset="0"/>
                            </a:rPr>
                            <m:t>𝑛</m:t>
                          </m:r>
                        </m:den>
                      </m:f>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r>
                            <a:rPr lang="zh-CN" altLang="en-US" sz="2500" i="1">
                              <a:solidFill>
                                <a:srgbClr val="FFC000"/>
                              </a:solidFill>
                              <a:latin typeface="Cambria Math" panose="02040503050406030204" pitchFamily="18" charset="0"/>
                            </a:rPr>
                            <m:t>1</m:t>
                          </m:r>
                        </m:num>
                        <m:den>
                          <m:sSub>
                            <m:sSubPr>
                              <m:ctrlPr>
                                <a:rPr lang="zh-CN" altLang="en-US" sz="2500" i="1">
                                  <a:solidFill>
                                    <a:srgbClr val="FFC000"/>
                                  </a:solidFill>
                                  <a:latin typeface="Cambria Math" panose="02040503050406030204" pitchFamily="18" charset="0"/>
                                </a:rPr>
                              </m:ctrlPr>
                            </m:sSubPr>
                            <m:e>
                              <m:r>
                                <a:rPr lang="zh-CN" altLang="en-US" sz="2500" i="1">
                                  <a:solidFill>
                                    <a:srgbClr val="FFC000"/>
                                  </a:solidFill>
                                  <a:latin typeface="Cambria Math" panose="02040503050406030204" pitchFamily="18" charset="0"/>
                                </a:rPr>
                                <m:t>𝑛</m:t>
                              </m:r>
                            </m:e>
                            <m:sub>
                              <m:r>
                                <a:rPr lang="zh-CN" altLang="en-US" sz="2500" i="1">
                                  <a:solidFill>
                                    <a:srgbClr val="FFC000"/>
                                  </a:solidFill>
                                  <a:latin typeface="Cambria Math" panose="02040503050406030204" pitchFamily="18" charset="0"/>
                                </a:rPr>
                                <m:t>𝜙</m:t>
                              </m:r>
                            </m:sub>
                          </m:sSub>
                        </m:den>
                      </m:f>
                      <m:r>
                        <a:rPr lang="zh-CN" altLang="en-US" sz="2500" i="1">
                          <a:solidFill>
                            <a:srgbClr val="FFC000"/>
                          </a:solidFill>
                          <a:latin typeface="Cambria Math" panose="02040503050406030204" pitchFamily="18" charset="0"/>
                        </a:rPr>
                        <m:t>−</m:t>
                      </m:r>
                      <m:f>
                        <m:fPr>
                          <m:ctrlPr>
                            <a:rPr lang="zh-CN" altLang="en-US" sz="2500" i="1">
                              <a:solidFill>
                                <a:srgbClr val="FFC000"/>
                              </a:solidFill>
                              <a:latin typeface="Cambria Math" panose="02040503050406030204" pitchFamily="18" charset="0"/>
                            </a:rPr>
                          </m:ctrlPr>
                        </m:fPr>
                        <m:num>
                          <m:r>
                            <a:rPr lang="zh-CN" altLang="en-US" sz="2500" i="1">
                              <a:solidFill>
                                <a:srgbClr val="FFC000"/>
                              </a:solidFill>
                              <a:latin typeface="Cambria Math" panose="02040503050406030204" pitchFamily="18" charset="0"/>
                            </a:rPr>
                            <m:t>3</m:t>
                          </m:r>
                        </m:num>
                        <m:den>
                          <m:r>
                            <a:rPr lang="zh-CN" altLang="en-US" sz="2500" i="1">
                              <a:solidFill>
                                <a:srgbClr val="FFC000"/>
                              </a:solidFill>
                              <a:latin typeface="Cambria Math" panose="02040503050406030204" pitchFamily="18" charset="0"/>
                            </a:rPr>
                            <m:t>4</m:t>
                          </m:r>
                          <m:r>
                            <a:rPr lang="zh-CN" altLang="en-US" sz="2500" i="1">
                              <a:solidFill>
                                <a:srgbClr val="FFC000"/>
                              </a:solidFill>
                              <a:latin typeface="Cambria Math" panose="02040503050406030204" pitchFamily="18" charset="0"/>
                            </a:rPr>
                            <m:t>𝑛</m:t>
                          </m:r>
                        </m:den>
                      </m:f>
                      <m:r>
                        <a:rPr lang="zh-CN" altLang="en-US" sz="2500" i="1">
                          <a:solidFill>
                            <a:srgbClr val="FFC000"/>
                          </a:solidFill>
                          <a:latin typeface="Cambria Math" panose="02040503050406030204" pitchFamily="18" charset="0"/>
                        </a:rPr>
                        <m:t>)]</m:t>
                      </m:r>
                    </m:oMath>
                  </m:oMathPara>
                </a14:m>
                <a:endParaRPr lang="zh-CN" altLang="en-US" sz="2500" dirty="0">
                  <a:solidFill>
                    <a:srgbClr val="FFC000"/>
                  </a:solidFill>
                </a:endParaRPr>
              </a:p>
            </p:txBody>
          </p:sp>
        </mc:Choice>
        <mc:Fallback xmlns="">
          <p:sp>
            <p:nvSpPr>
              <p:cNvPr id="451596" name="Object 12">
                <a:extLst>
                  <a:ext uri="{FF2B5EF4-FFF2-40B4-BE49-F238E27FC236}">
                    <a16:creationId xmlns:a16="http://schemas.microsoft.com/office/drawing/2014/main" id="{6CC89CAC-E475-47E1-ACB5-6DAA8B675476}"/>
                  </a:ext>
                </a:extLst>
              </p:cNvPr>
              <p:cNvSpPr txBox="1">
                <a:spLocks noRot="1" noChangeAspect="1" noMove="1" noResize="1" noEditPoints="1" noAdjustHandles="1" noChangeArrowheads="1" noChangeShapeType="1" noTextEdit="1"/>
              </p:cNvSpPr>
              <p:nvPr/>
            </p:nvSpPr>
            <p:spPr bwMode="auto">
              <a:xfrm>
                <a:off x="588640" y="4994275"/>
                <a:ext cx="4991472" cy="1022499"/>
              </a:xfrm>
              <a:prstGeom prst="rect">
                <a:avLst/>
              </a:prstGeom>
              <a:blipFill>
                <a:blip r:embed="rId7"/>
                <a:stretch>
                  <a:fillRect/>
                </a:stretch>
              </a:blipFill>
              <a:ln>
                <a:noFill/>
              </a:ln>
              <a:extLst/>
            </p:spPr>
            <p:txBody>
              <a:bodyPr/>
              <a:lstStyle/>
              <a:p>
                <a:r>
                  <a:rPr lang="zh-CN" altLang="en-US">
                    <a:noFill/>
                  </a:rPr>
                  <a:t> </a:t>
                </a:r>
              </a:p>
            </p:txBody>
          </p:sp>
        </mc:Fallback>
      </mc:AlternateContent>
      <p:sp>
        <p:nvSpPr>
          <p:cNvPr id="451597" name="Rectangle 13">
            <a:extLst>
              <a:ext uri="{FF2B5EF4-FFF2-40B4-BE49-F238E27FC236}">
                <a16:creationId xmlns:a16="http://schemas.microsoft.com/office/drawing/2014/main" id="{342FB93F-6708-4580-A3B1-FBA652EBB393}"/>
              </a:ext>
            </a:extLst>
          </p:cNvPr>
          <p:cNvSpPr>
            <a:spLocks noChangeArrowheads="1"/>
          </p:cNvSpPr>
          <p:nvPr/>
        </p:nvSpPr>
        <p:spPr bwMode="auto">
          <a:xfrm>
            <a:off x="1024880" y="6021288"/>
            <a:ext cx="4267200" cy="490519"/>
          </a:xfrm>
          <a:prstGeom prst="rect">
            <a:avLst/>
          </a:prstGeom>
          <a:noFill/>
          <a:ln w="19050">
            <a:solidFill>
              <a:srgbClr val="FFCC00"/>
            </a:solidFill>
            <a:miter lim="800000"/>
          </a:ln>
        </p:spPr>
        <p:txBody>
          <a:bodyPr>
            <a:spAutoFit/>
          </a:bodyPr>
          <a:lstStyle/>
          <a:p>
            <a:pPr eaLnBrk="0" hangingPunct="0">
              <a:lnSpc>
                <a:spcPct val="125000"/>
              </a:lnSpc>
            </a:pPr>
            <a:r>
              <a:rPr lang="en-US" altLang="zh-CN" dirty="0">
                <a:solidFill>
                  <a:srgbClr val="FFFFFF"/>
                </a:solidFill>
                <a:latin typeface="宋体" panose="02010600030101010101" pitchFamily="2" charset="-122"/>
              </a:rPr>
              <a:t> </a:t>
            </a:r>
            <a:r>
              <a:rPr lang="zh-CN" altLang="en-US" dirty="0">
                <a:solidFill>
                  <a:srgbClr val="FFFFFF"/>
                </a:solidFill>
                <a:latin typeface="宋体" panose="02010600030101010101" pitchFamily="2" charset="-122"/>
              </a:rPr>
              <a:t>解释氢原子的精细结构</a:t>
            </a:r>
          </a:p>
        </p:txBody>
      </p:sp>
      <p:graphicFrame>
        <p:nvGraphicFramePr>
          <p:cNvPr id="451598" name="Object 14">
            <a:extLst>
              <a:ext uri="{FF2B5EF4-FFF2-40B4-BE49-F238E27FC236}">
                <a16:creationId xmlns:a16="http://schemas.microsoft.com/office/drawing/2014/main" id="{32337499-84EC-4072-8F43-196DE2B2741D}"/>
              </a:ext>
            </a:extLst>
          </p:cNvPr>
          <p:cNvGraphicFramePr>
            <a:graphicFrameLocks noChangeAspect="1"/>
          </p:cNvGraphicFramePr>
          <p:nvPr/>
        </p:nvGraphicFramePr>
        <p:xfrm>
          <a:off x="5943600" y="1066800"/>
          <a:ext cx="361950" cy="503238"/>
        </p:xfrm>
        <a:graphic>
          <a:graphicData uri="http://schemas.openxmlformats.org/presentationml/2006/ole">
            <mc:AlternateContent xmlns:mc="http://schemas.openxmlformats.org/markup-compatibility/2006">
              <mc:Choice xmlns:v="urn:schemas-microsoft-com:vml" Requires="v">
                <p:oleObj spid="_x0000_s493660" r:id="rId8" imgW="111960" imgH="190440" progId="Equation.DSMT4">
                  <p:embed/>
                </p:oleObj>
              </mc:Choice>
              <mc:Fallback>
                <p:oleObj r:id="rId8" imgW="111960" imgH="190440" progId="Equation.DSMT4">
                  <p:embed/>
                  <p:pic>
                    <p:nvPicPr>
                      <p:cNvPr id="451598" name="Object 14">
                        <a:extLst>
                          <a:ext uri="{FF2B5EF4-FFF2-40B4-BE49-F238E27FC236}">
                            <a16:creationId xmlns:a16="http://schemas.microsoft.com/office/drawing/2014/main" id="{32337499-84EC-4072-8F43-196DE2B274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1066800"/>
                        <a:ext cx="3619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599" name="Rectangle 15">
            <a:extLst>
              <a:ext uri="{FF2B5EF4-FFF2-40B4-BE49-F238E27FC236}">
                <a16:creationId xmlns:a16="http://schemas.microsoft.com/office/drawing/2014/main" id="{584C6087-B06D-4EA0-BA49-096CE05C9923}"/>
              </a:ext>
            </a:extLst>
          </p:cNvPr>
          <p:cNvSpPr>
            <a:spLocks noChangeArrowheads="1"/>
          </p:cNvSpPr>
          <p:nvPr/>
        </p:nvSpPr>
        <p:spPr bwMode="auto">
          <a:xfrm>
            <a:off x="6324600" y="1066800"/>
            <a:ext cx="2590800" cy="457200"/>
          </a:xfrm>
          <a:prstGeom prst="rect">
            <a:avLst/>
          </a:prstGeom>
          <a:noFill/>
          <a:ln w="22225">
            <a:noFill/>
            <a:miter lim="800000"/>
          </a:ln>
        </p:spPr>
        <p:txBody>
          <a:bodyPr>
            <a:spAutoFit/>
          </a:bodyPr>
          <a:lstStyle/>
          <a:p>
            <a:pPr eaLnBrk="0" hangingPunct="0"/>
            <a:r>
              <a:rPr lang="en-US" altLang="zh-CN">
                <a:solidFill>
                  <a:srgbClr val="FFFFFF"/>
                </a:solidFill>
                <a:latin typeface="宋体" panose="02010600030101010101" pitchFamily="2" charset="-122"/>
              </a:rPr>
              <a:t>—— </a:t>
            </a:r>
            <a:r>
              <a:rPr lang="zh-CN" altLang="en-US">
                <a:solidFill>
                  <a:srgbClr val="FFFFFF"/>
                </a:solidFill>
                <a:latin typeface="宋体" panose="02010600030101010101" pitchFamily="2" charset="-122"/>
              </a:rPr>
              <a:t>玻尔半径</a:t>
            </a:r>
          </a:p>
        </p:txBody>
      </p:sp>
      <p:graphicFrame>
        <p:nvGraphicFramePr>
          <p:cNvPr id="451600" name="Object 16">
            <a:extLst>
              <a:ext uri="{FF2B5EF4-FFF2-40B4-BE49-F238E27FC236}">
                <a16:creationId xmlns:a16="http://schemas.microsoft.com/office/drawing/2014/main" id="{0F207B00-D7DB-4B30-8E88-5B9498272E32}"/>
              </a:ext>
            </a:extLst>
          </p:cNvPr>
          <p:cNvGraphicFramePr>
            <a:graphicFrameLocks noChangeAspect="1"/>
          </p:cNvGraphicFramePr>
          <p:nvPr/>
        </p:nvGraphicFramePr>
        <p:xfrm>
          <a:off x="5762625" y="4953000"/>
          <a:ext cx="2987675" cy="1004888"/>
        </p:xfrm>
        <a:graphic>
          <a:graphicData uri="http://schemas.openxmlformats.org/presentationml/2006/ole">
            <mc:AlternateContent xmlns:mc="http://schemas.openxmlformats.org/markup-compatibility/2006">
              <mc:Choice xmlns:v="urn:schemas-microsoft-com:vml" Requires="v">
                <p:oleObj spid="_x0000_s493661" r:id="rId10" imgW="1524960" imgH="459360" progId="Equation.DSMT4">
                  <p:embed/>
                </p:oleObj>
              </mc:Choice>
              <mc:Fallback>
                <p:oleObj r:id="rId10" imgW="1524960" imgH="459360" progId="Equation.DSMT4">
                  <p:embed/>
                  <p:pic>
                    <p:nvPicPr>
                      <p:cNvPr id="451600" name="Object 16">
                        <a:extLst>
                          <a:ext uri="{FF2B5EF4-FFF2-40B4-BE49-F238E27FC236}">
                            <a16:creationId xmlns:a16="http://schemas.microsoft.com/office/drawing/2014/main" id="{0F207B00-D7DB-4B30-8E88-5B9498272E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2625" y="4953000"/>
                        <a:ext cx="2987675"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51601" name="Rectangle 17">
            <a:extLst>
              <a:ext uri="{FF2B5EF4-FFF2-40B4-BE49-F238E27FC236}">
                <a16:creationId xmlns:a16="http://schemas.microsoft.com/office/drawing/2014/main" id="{4BEE2B0C-0E4A-4BB9-A942-1A023AAC901F}"/>
              </a:ext>
            </a:extLst>
          </p:cNvPr>
          <p:cNvSpPr>
            <a:spLocks noChangeArrowheads="1"/>
          </p:cNvSpPr>
          <p:nvPr/>
        </p:nvSpPr>
        <p:spPr bwMode="auto">
          <a:xfrm>
            <a:off x="6228184" y="5976069"/>
            <a:ext cx="2438400" cy="549275"/>
          </a:xfrm>
          <a:prstGeom prst="rect">
            <a:avLst/>
          </a:prstGeom>
          <a:noFill/>
          <a:ln w="19050">
            <a:noFill/>
            <a:miter lim="800000"/>
          </a:ln>
        </p:spPr>
        <p:txBody>
          <a:bodyPr>
            <a:spAutoFit/>
          </a:bodyPr>
          <a:lstStyle/>
          <a:p>
            <a:pPr eaLnBrk="0" hangingPunct="0">
              <a:lnSpc>
                <a:spcPct val="125000"/>
              </a:lnSpc>
            </a:pPr>
            <a:r>
              <a:rPr lang="zh-CN" altLang="en-US" dirty="0">
                <a:solidFill>
                  <a:srgbClr val="FFFFFF"/>
                </a:solidFill>
                <a:latin typeface="宋体" panose="02010600030101010101" pitchFamily="2" charset="-122"/>
              </a:rPr>
              <a:t>精细结构常数</a:t>
            </a:r>
          </a:p>
        </p:txBody>
      </p:sp>
      <p:sp>
        <p:nvSpPr>
          <p:cNvPr id="21519" name="灯片编号占位符 1">
            <a:extLst>
              <a:ext uri="{FF2B5EF4-FFF2-40B4-BE49-F238E27FC236}">
                <a16:creationId xmlns:a16="http://schemas.microsoft.com/office/drawing/2014/main" id="{90C1B4A1-4B48-47B2-A84D-22E0E47DDCE7}"/>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2BFD239-4C69-49CB-912F-55303EF5DD70}" type="slidenum">
              <a:rPr lang="en-US" altLang="zh-CN" b="0">
                <a:solidFill>
                  <a:srgbClr val="FF00FF"/>
                </a:solidFill>
              </a:rPr>
              <a:pPr/>
              <a:t>5</a:t>
            </a:fld>
            <a:r>
              <a:rPr lang="en-US" altLang="zh-CN" b="0">
                <a:solidFill>
                  <a:srgbClr val="FF00FF"/>
                </a:solidFill>
              </a:rPr>
              <a:t>/29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afterEffect">
                                  <p:stCondLst>
                                    <p:cond delay="0"/>
                                  </p:stCondLst>
                                  <p:iterate type="wd">
                                    <p:tmPct val="100000"/>
                                  </p:iterate>
                                  <p:childTnLst>
                                    <p:set>
                                      <p:cBhvr>
                                        <p:cTn id="6" dur="1" fill="hold">
                                          <p:stCondLst>
                                            <p:cond delay="0"/>
                                          </p:stCondLst>
                                        </p:cTn>
                                        <p:tgtEl>
                                          <p:spTgt spid="451588"/>
                                        </p:tgtEl>
                                        <p:attrNameLst>
                                          <p:attrName>style.visibility</p:attrName>
                                        </p:attrNameLst>
                                      </p:cBhvr>
                                      <p:to>
                                        <p:strVal val="visible"/>
                                      </p:to>
                                    </p:set>
                                    <p:animEffect transition="in" filter="randombar(horizontal)">
                                      <p:cBhvr>
                                        <p:cTn id="7" dur="300"/>
                                        <p:tgtEl>
                                          <p:spTgt spid="451588"/>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51589"/>
                                        </p:tgtEl>
                                        <p:attrNameLst>
                                          <p:attrName>style.visibility</p:attrName>
                                        </p:attrNameLst>
                                      </p:cBhvr>
                                      <p:to>
                                        <p:strVal val="visible"/>
                                      </p:to>
                                    </p:set>
                                    <p:animEffect transition="in" filter="wipe(down)">
                                      <p:cBhvr>
                                        <p:cTn id="12" dur="500"/>
                                        <p:tgtEl>
                                          <p:spTgt spid="45158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51598"/>
                                        </p:tgtEl>
                                        <p:attrNameLst>
                                          <p:attrName>style.visibility</p:attrName>
                                        </p:attrNameLst>
                                      </p:cBhvr>
                                      <p:to>
                                        <p:strVal val="visible"/>
                                      </p:to>
                                    </p:set>
                                    <p:animEffect transition="in" filter="wipe(left)">
                                      <p:cBhvr>
                                        <p:cTn id="16" dur="500"/>
                                        <p:tgtEl>
                                          <p:spTgt spid="451598"/>
                                        </p:tgtEl>
                                      </p:cBhvr>
                                    </p:animEffect>
                                  </p:childTnLst>
                                </p:cTn>
                              </p:par>
                            </p:childTnLst>
                          </p:cTn>
                        </p:par>
                        <p:par>
                          <p:cTn id="17" fill="hold" nodeType="afterGroup">
                            <p:stCondLst>
                              <p:cond delay="1000"/>
                            </p:stCondLst>
                            <p:childTnLst>
                              <p:par>
                                <p:cTn id="18" presetID="12" presetClass="entr" presetSubtype="4" fill="hold" grpId="0" nodeType="afterEffect">
                                  <p:stCondLst>
                                    <p:cond delay="0"/>
                                  </p:stCondLst>
                                  <p:iterate type="wd">
                                    <p:tmPct val="100000"/>
                                  </p:iterate>
                                  <p:childTnLst>
                                    <p:set>
                                      <p:cBhvr>
                                        <p:cTn id="19" dur="1" fill="hold">
                                          <p:stCondLst>
                                            <p:cond delay="0"/>
                                          </p:stCondLst>
                                        </p:cTn>
                                        <p:tgtEl>
                                          <p:spTgt spid="451599"/>
                                        </p:tgtEl>
                                        <p:attrNameLst>
                                          <p:attrName>style.visibility</p:attrName>
                                        </p:attrNameLst>
                                      </p:cBhvr>
                                      <p:to>
                                        <p:strVal val="visible"/>
                                      </p:to>
                                    </p:set>
                                    <p:animEffect transition="in" filter="slide(fromBottom)">
                                      <p:cBhvr>
                                        <p:cTn id="20" dur="300"/>
                                        <p:tgtEl>
                                          <p:spTgt spid="45159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iterate type="wd">
                                    <p:tmPct val="100000"/>
                                  </p:iterate>
                                  <p:childTnLst>
                                    <p:set>
                                      <p:cBhvr>
                                        <p:cTn id="24" dur="1" fill="hold">
                                          <p:stCondLst>
                                            <p:cond delay="0"/>
                                          </p:stCondLst>
                                        </p:cTn>
                                        <p:tgtEl>
                                          <p:spTgt spid="451590"/>
                                        </p:tgtEl>
                                        <p:attrNameLst>
                                          <p:attrName>style.visibility</p:attrName>
                                        </p:attrNameLst>
                                      </p:cBhvr>
                                      <p:to>
                                        <p:strVal val="visible"/>
                                      </p:to>
                                    </p:set>
                                    <p:animEffect transition="in" filter="slide(fromBottom)">
                                      <p:cBhvr>
                                        <p:cTn id="25" dur="300"/>
                                        <p:tgtEl>
                                          <p:spTgt spid="451590"/>
                                        </p:tgtEl>
                                      </p:cBhvr>
                                    </p:animEffect>
                                  </p:childTnLst>
                                </p:cTn>
                              </p:par>
                            </p:childTnLst>
                          </p:cTn>
                        </p:par>
                        <p:par>
                          <p:cTn id="26" fill="hold" nodeType="withGroup">
                            <p:stCondLst>
                              <p:cond delay="1200"/>
                            </p:stCondLst>
                            <p:childTnLst>
                              <p:par>
                                <p:cTn id="27" presetID="22" presetClass="entr" presetSubtype="4" fill="hold" grpId="0" nodeType="afterEffect">
                                  <p:stCondLst>
                                    <p:cond delay="0"/>
                                  </p:stCondLst>
                                  <p:childTnLst>
                                    <p:set>
                                      <p:cBhvr>
                                        <p:cTn id="28" dur="1" fill="hold">
                                          <p:stCondLst>
                                            <p:cond delay="0"/>
                                          </p:stCondLst>
                                        </p:cTn>
                                        <p:tgtEl>
                                          <p:spTgt spid="451591"/>
                                        </p:tgtEl>
                                        <p:attrNameLst>
                                          <p:attrName>style.visibility</p:attrName>
                                        </p:attrNameLst>
                                      </p:cBhvr>
                                      <p:to>
                                        <p:strVal val="visible"/>
                                      </p:to>
                                    </p:set>
                                    <p:animEffect transition="in" filter="wipe(down)">
                                      <p:cBhvr>
                                        <p:cTn id="29" dur="500"/>
                                        <p:tgtEl>
                                          <p:spTgt spid="451591"/>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451592"/>
                                        </p:tgtEl>
                                        <p:attrNameLst>
                                          <p:attrName>style.visibility</p:attrName>
                                        </p:attrNameLst>
                                      </p:cBhvr>
                                      <p:to>
                                        <p:strVal val="visible"/>
                                      </p:to>
                                    </p:set>
                                    <p:anim calcmode="lin" valueType="num">
                                      <p:cBhvr additive="base">
                                        <p:cTn id="34" dur="500" fill="hold"/>
                                        <p:tgtEl>
                                          <p:spTgt spid="451592"/>
                                        </p:tgtEl>
                                        <p:attrNameLst>
                                          <p:attrName>ppt_x</p:attrName>
                                        </p:attrNameLst>
                                      </p:cBhvr>
                                      <p:tavLst>
                                        <p:tav tm="0">
                                          <p:val>
                                            <p:strVal val="0-#ppt_w/2"/>
                                          </p:val>
                                        </p:tav>
                                        <p:tav tm="100000">
                                          <p:val>
                                            <p:strVal val="#ppt_x"/>
                                          </p:val>
                                        </p:tav>
                                      </p:tavLst>
                                    </p:anim>
                                    <p:anim calcmode="lin" valueType="num">
                                      <p:cBhvr additive="base">
                                        <p:cTn id="35" dur="500" fill="hold"/>
                                        <p:tgtEl>
                                          <p:spTgt spid="451592"/>
                                        </p:tgtEl>
                                        <p:attrNameLst>
                                          <p:attrName>ppt_y</p:attrName>
                                        </p:attrNameLst>
                                      </p:cBhvr>
                                      <p:tavLst>
                                        <p:tav tm="0">
                                          <p:val>
                                            <p:strVal val="#ppt_y"/>
                                          </p:val>
                                        </p:tav>
                                        <p:tav tm="100000">
                                          <p:val>
                                            <p:strVal val="#ppt_y"/>
                                          </p:val>
                                        </p:tav>
                                      </p:tavLst>
                                    </p:anim>
                                  </p:childTnLst>
                                </p:cTn>
                              </p:par>
                            </p:childTnLst>
                          </p:cTn>
                        </p:par>
                        <p:par>
                          <p:cTn id="36" fill="hold" nodeType="with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451593"/>
                                        </p:tgtEl>
                                        <p:attrNameLst>
                                          <p:attrName>style.visibility</p:attrName>
                                        </p:attrNameLst>
                                      </p:cBhvr>
                                      <p:to>
                                        <p:strVal val="visible"/>
                                      </p:to>
                                    </p:set>
                                    <p:animEffect transition="in" filter="wipe(left)">
                                      <p:cBhvr>
                                        <p:cTn id="39" dur="500"/>
                                        <p:tgtEl>
                                          <p:spTgt spid="451593"/>
                                        </p:tgtEl>
                                      </p:cBhvr>
                                    </p:animEffect>
                                  </p:childTnLst>
                                </p:cTn>
                              </p:par>
                            </p:childTnLst>
                          </p:cTn>
                        </p:par>
                      </p:childTnLst>
                    </p:cTn>
                  </p:par>
                  <p:par>
                    <p:cTn id="40" fill="hold">
                      <p:stCondLst>
                        <p:cond delay="indefinite"/>
                      </p:stCondLst>
                      <p:childTnLst>
                        <p:par>
                          <p:cTn id="41" fill="hold">
                            <p:stCondLst>
                              <p:cond delay="0"/>
                            </p:stCondLst>
                            <p:childTnLst>
                              <p:par>
                                <p:cTn id="42" presetID="23" presetClass="entr" presetSubtype="528" fill="hold" grpId="0" nodeType="clickEffect">
                                  <p:stCondLst>
                                    <p:cond delay="0"/>
                                  </p:stCondLst>
                                  <p:iterate type="wd">
                                    <p:tmPct val="100000"/>
                                  </p:iterate>
                                  <p:childTnLst>
                                    <p:set>
                                      <p:cBhvr>
                                        <p:cTn id="43" dur="1" fill="hold">
                                          <p:stCondLst>
                                            <p:cond delay="0"/>
                                          </p:stCondLst>
                                        </p:cTn>
                                        <p:tgtEl>
                                          <p:spTgt spid="451594"/>
                                        </p:tgtEl>
                                        <p:attrNameLst>
                                          <p:attrName>style.visibility</p:attrName>
                                        </p:attrNameLst>
                                      </p:cBhvr>
                                      <p:to>
                                        <p:strVal val="visible"/>
                                      </p:to>
                                    </p:set>
                                    <p:anim calcmode="lin" valueType="num">
                                      <p:cBhvr>
                                        <p:cTn id="44" dur="300" fill="hold"/>
                                        <p:tgtEl>
                                          <p:spTgt spid="451594"/>
                                        </p:tgtEl>
                                        <p:attrNameLst>
                                          <p:attrName>ppt_w</p:attrName>
                                        </p:attrNameLst>
                                      </p:cBhvr>
                                      <p:tavLst>
                                        <p:tav tm="0">
                                          <p:val>
                                            <p:fltVal val="0"/>
                                          </p:val>
                                        </p:tav>
                                        <p:tav tm="100000">
                                          <p:val>
                                            <p:strVal val="#ppt_w"/>
                                          </p:val>
                                        </p:tav>
                                      </p:tavLst>
                                    </p:anim>
                                    <p:anim calcmode="lin" valueType="num">
                                      <p:cBhvr>
                                        <p:cTn id="45" dur="300" fill="hold"/>
                                        <p:tgtEl>
                                          <p:spTgt spid="451594"/>
                                        </p:tgtEl>
                                        <p:attrNameLst>
                                          <p:attrName>ppt_h</p:attrName>
                                        </p:attrNameLst>
                                      </p:cBhvr>
                                      <p:tavLst>
                                        <p:tav tm="0">
                                          <p:val>
                                            <p:fltVal val="0"/>
                                          </p:val>
                                        </p:tav>
                                        <p:tav tm="100000">
                                          <p:val>
                                            <p:strVal val="#ppt_h"/>
                                          </p:val>
                                        </p:tav>
                                      </p:tavLst>
                                    </p:anim>
                                    <p:anim calcmode="lin" valueType="num">
                                      <p:cBhvr>
                                        <p:cTn id="46" dur="300" fill="hold"/>
                                        <p:tgtEl>
                                          <p:spTgt spid="451594"/>
                                        </p:tgtEl>
                                        <p:attrNameLst>
                                          <p:attrName>ppt_x</p:attrName>
                                        </p:attrNameLst>
                                      </p:cBhvr>
                                      <p:tavLst>
                                        <p:tav tm="0">
                                          <p:val>
                                            <p:fltVal val="0.5"/>
                                          </p:val>
                                        </p:tav>
                                        <p:tav tm="100000">
                                          <p:val>
                                            <p:strVal val="#ppt_x"/>
                                          </p:val>
                                        </p:tav>
                                      </p:tavLst>
                                    </p:anim>
                                    <p:anim calcmode="lin" valueType="num">
                                      <p:cBhvr>
                                        <p:cTn id="47" dur="300" fill="hold"/>
                                        <p:tgtEl>
                                          <p:spTgt spid="451594"/>
                                        </p:tgtEl>
                                        <p:attrNameLst>
                                          <p:attrName>ppt_y</p:attrName>
                                        </p:attrNameLst>
                                      </p:cBhvr>
                                      <p:tavLst>
                                        <p:tav tm="0">
                                          <p:val>
                                            <p:fltVal val="0.5"/>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iterate type="wd">
                                    <p:tmPct val="100000"/>
                                  </p:iterate>
                                  <p:childTnLst>
                                    <p:set>
                                      <p:cBhvr>
                                        <p:cTn id="51" dur="1" fill="hold">
                                          <p:stCondLst>
                                            <p:cond delay="0"/>
                                          </p:stCondLst>
                                        </p:cTn>
                                        <p:tgtEl>
                                          <p:spTgt spid="451595"/>
                                        </p:tgtEl>
                                        <p:attrNameLst>
                                          <p:attrName>style.visibility</p:attrName>
                                        </p:attrNameLst>
                                      </p:cBhvr>
                                      <p:to>
                                        <p:strVal val="visible"/>
                                      </p:to>
                                    </p:set>
                                    <p:animEffect transition="in" filter="slide(fromBottom)">
                                      <p:cBhvr>
                                        <p:cTn id="52" dur="300"/>
                                        <p:tgtEl>
                                          <p:spTgt spid="451595"/>
                                        </p:tgtEl>
                                      </p:cBhvr>
                                    </p:animEffect>
                                  </p:childTnLst>
                                </p:cTn>
                              </p:par>
                            </p:childTnLst>
                          </p:cTn>
                        </p:par>
                      </p:childTnLst>
                    </p:cTn>
                  </p:par>
                  <p:par>
                    <p:cTn id="53" fill="hold">
                      <p:stCondLst>
                        <p:cond delay="indefinite"/>
                      </p:stCondLst>
                      <p:childTnLst>
                        <p:par>
                          <p:cTn id="54" fill="hold" nodeType="after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51596"/>
                                        </p:tgtEl>
                                        <p:attrNameLst>
                                          <p:attrName>style.visibility</p:attrName>
                                        </p:attrNameLst>
                                      </p:cBhvr>
                                      <p:to>
                                        <p:strVal val="visible"/>
                                      </p:to>
                                    </p:set>
                                    <p:animEffect transition="in" filter="wipe(left)">
                                      <p:cBhvr>
                                        <p:cTn id="57" dur="500"/>
                                        <p:tgtEl>
                                          <p:spTgt spid="451596"/>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451600"/>
                                        </p:tgtEl>
                                        <p:attrNameLst>
                                          <p:attrName>style.visibility</p:attrName>
                                        </p:attrNameLst>
                                      </p:cBhvr>
                                      <p:to>
                                        <p:strVal val="visible"/>
                                      </p:to>
                                    </p:set>
                                    <p:animEffect transition="in" filter="wipe(left)">
                                      <p:cBhvr>
                                        <p:cTn id="61" dur="500"/>
                                        <p:tgtEl>
                                          <p:spTgt spid="451600"/>
                                        </p:tgtEl>
                                      </p:cBhvr>
                                    </p:animEffect>
                                  </p:childTnLst>
                                </p:cTn>
                              </p:par>
                            </p:childTnLst>
                          </p:cTn>
                        </p:par>
                        <p:par>
                          <p:cTn id="62" fill="hold" nodeType="afterGroup">
                            <p:stCondLst>
                              <p:cond delay="1000"/>
                            </p:stCondLst>
                            <p:childTnLst>
                              <p:par>
                                <p:cTn id="63" presetID="3" presetClass="entr" presetSubtype="10" fill="hold" grpId="0" nodeType="afterEffect">
                                  <p:stCondLst>
                                    <p:cond delay="0"/>
                                  </p:stCondLst>
                                  <p:iterate type="wd">
                                    <p:tmPct val="100000"/>
                                  </p:iterate>
                                  <p:childTnLst>
                                    <p:set>
                                      <p:cBhvr>
                                        <p:cTn id="64" dur="1" fill="hold">
                                          <p:stCondLst>
                                            <p:cond delay="0"/>
                                          </p:stCondLst>
                                        </p:cTn>
                                        <p:tgtEl>
                                          <p:spTgt spid="451601"/>
                                        </p:tgtEl>
                                        <p:attrNameLst>
                                          <p:attrName>style.visibility</p:attrName>
                                        </p:attrNameLst>
                                      </p:cBhvr>
                                      <p:to>
                                        <p:strVal val="visible"/>
                                      </p:to>
                                    </p:set>
                                    <p:animEffect transition="in" filter="blinds(horizontal)">
                                      <p:cBhvr>
                                        <p:cTn id="65" dur="300"/>
                                        <p:tgtEl>
                                          <p:spTgt spid="45160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3" presetClass="entr" presetSubtype="10" fill="hold" grpId="0" nodeType="clickEffect">
                                  <p:stCondLst>
                                    <p:cond delay="0"/>
                                  </p:stCondLst>
                                  <p:iterate type="wd">
                                    <p:tmPct val="100000"/>
                                  </p:iterate>
                                  <p:childTnLst>
                                    <p:set>
                                      <p:cBhvr>
                                        <p:cTn id="69" dur="1" fill="hold">
                                          <p:stCondLst>
                                            <p:cond delay="0"/>
                                          </p:stCondLst>
                                        </p:cTn>
                                        <p:tgtEl>
                                          <p:spTgt spid="451597"/>
                                        </p:tgtEl>
                                        <p:attrNameLst>
                                          <p:attrName>style.visibility</p:attrName>
                                        </p:attrNameLst>
                                      </p:cBhvr>
                                      <p:to>
                                        <p:strVal val="visible"/>
                                      </p:to>
                                    </p:set>
                                    <p:animEffect transition="in" filter="blinds(horizontal)">
                                      <p:cBhvr>
                                        <p:cTn id="70" dur="300"/>
                                        <p:tgtEl>
                                          <p:spTgt spid="451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8" grpId="0"/>
      <p:bldP spid="451589" grpId="0"/>
      <p:bldP spid="451590" grpId="0"/>
      <p:bldP spid="451591" grpId="0"/>
      <p:bldP spid="451592" grpId="0" animBg="1"/>
      <p:bldP spid="451593" grpId="0"/>
      <p:bldP spid="451594" grpId="0" animBg="1"/>
      <p:bldP spid="451595" grpId="0"/>
      <p:bldP spid="451596" grpId="0"/>
      <p:bldP spid="451597" grpId="0" animBg="1"/>
      <p:bldP spid="451599" grpId="0"/>
      <p:bldP spid="451601"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1C98112-FFF5-4DDD-B9E3-02C1421A90C6}"/>
              </a:ext>
            </a:extLst>
          </p:cNvPr>
          <p:cNvSpPr>
            <a:spLocks noChangeArrowheads="1"/>
          </p:cNvSpPr>
          <p:nvPr/>
        </p:nvSpPr>
        <p:spPr bwMode="auto">
          <a:xfrm>
            <a:off x="1116013" y="5851525"/>
            <a:ext cx="1800225" cy="792163"/>
          </a:xfrm>
          <a:prstGeom prst="rect">
            <a:avLst/>
          </a:prstGeom>
          <a:solidFill>
            <a:schemeClr val="accent1"/>
          </a:solidFill>
          <a:ln w="9525">
            <a:solidFill>
              <a:schemeClr val="tx1"/>
            </a:solidFill>
            <a:miter lim="800000"/>
            <a:headEnd/>
            <a:tailEnd/>
          </a:ln>
        </p:spPr>
        <p:txBody>
          <a:bodyPr wrap="none" anchor="ctr"/>
          <a:lstStyle/>
          <a:p>
            <a:pPr algn="ctr"/>
            <a:endParaRPr lang="zh-CN" altLang="en-US">
              <a:solidFill>
                <a:schemeClr val="bg1"/>
              </a:solidFill>
            </a:endParaRPr>
          </a:p>
        </p:txBody>
      </p:sp>
      <p:sp>
        <p:nvSpPr>
          <p:cNvPr id="33795" name="Rectangle 3">
            <a:extLst>
              <a:ext uri="{FF2B5EF4-FFF2-40B4-BE49-F238E27FC236}">
                <a16:creationId xmlns:a16="http://schemas.microsoft.com/office/drawing/2014/main" id="{F5CBFDFE-7F88-450F-B1AA-58BA29135607}"/>
              </a:ext>
            </a:extLst>
          </p:cNvPr>
          <p:cNvSpPr>
            <a:spLocks noChangeArrowheads="1"/>
          </p:cNvSpPr>
          <p:nvPr/>
        </p:nvSpPr>
        <p:spPr bwMode="auto">
          <a:xfrm>
            <a:off x="1052513" y="4700588"/>
            <a:ext cx="1790700" cy="792162"/>
          </a:xfrm>
          <a:prstGeom prst="rect">
            <a:avLst/>
          </a:prstGeom>
          <a:solidFill>
            <a:schemeClr val="accent1"/>
          </a:solidFill>
          <a:ln w="9525">
            <a:solidFill>
              <a:schemeClr val="tx1"/>
            </a:solidFill>
            <a:miter lim="800000"/>
            <a:headEnd/>
            <a:tailEnd/>
          </a:ln>
        </p:spPr>
        <p:txBody>
          <a:bodyPr wrap="none" anchor="ctr"/>
          <a:lstStyle/>
          <a:p>
            <a:pPr algn="ctr"/>
            <a:endParaRPr lang="zh-CN" altLang="en-US">
              <a:solidFill>
                <a:schemeClr val="bg1"/>
              </a:solidFill>
            </a:endParaRPr>
          </a:p>
        </p:txBody>
      </p:sp>
      <p:sp>
        <p:nvSpPr>
          <p:cNvPr id="33796" name="Rectangle 4">
            <a:extLst>
              <a:ext uri="{FF2B5EF4-FFF2-40B4-BE49-F238E27FC236}">
                <a16:creationId xmlns:a16="http://schemas.microsoft.com/office/drawing/2014/main" id="{5EF3F14D-C9A3-4084-8B04-AC7015F85E79}"/>
              </a:ext>
            </a:extLst>
          </p:cNvPr>
          <p:cNvSpPr>
            <a:spLocks noChangeArrowheads="1"/>
          </p:cNvSpPr>
          <p:nvPr/>
        </p:nvSpPr>
        <p:spPr bwMode="auto">
          <a:xfrm>
            <a:off x="542925" y="2928938"/>
            <a:ext cx="8029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FFFF00"/>
                </a:solidFill>
              </a:rPr>
              <a:t>假设</a:t>
            </a:r>
            <a:r>
              <a:rPr lang="en-US" altLang="zh-CN">
                <a:solidFill>
                  <a:srgbClr val="FFFF00"/>
                </a:solidFill>
              </a:rPr>
              <a:t>:</a:t>
            </a:r>
            <a:r>
              <a:rPr lang="en-US" altLang="zh-CN">
                <a:solidFill>
                  <a:srgbClr val="FFFF99"/>
                </a:solidFill>
              </a:rPr>
              <a:t>   </a:t>
            </a:r>
            <a:r>
              <a:rPr lang="zh-CN" altLang="en-US">
                <a:solidFill>
                  <a:schemeClr val="bg1"/>
                </a:solidFill>
              </a:rPr>
              <a:t>实物粒子（电子、原子、分子）具有 波粒二象性</a:t>
            </a:r>
          </a:p>
        </p:txBody>
      </p:sp>
      <p:graphicFrame>
        <p:nvGraphicFramePr>
          <p:cNvPr id="33797" name="Object 2">
            <a:extLst>
              <a:ext uri="{FF2B5EF4-FFF2-40B4-BE49-F238E27FC236}">
                <a16:creationId xmlns:a16="http://schemas.microsoft.com/office/drawing/2014/main" id="{58BE48A5-70AC-4CFA-8CE3-3618B7AE04A6}"/>
              </a:ext>
            </a:extLst>
          </p:cNvPr>
          <p:cNvGraphicFramePr>
            <a:graphicFrameLocks/>
          </p:cNvGraphicFramePr>
          <p:nvPr/>
        </p:nvGraphicFramePr>
        <p:xfrm>
          <a:off x="4932363" y="5780088"/>
          <a:ext cx="3135312" cy="741362"/>
        </p:xfrm>
        <a:graphic>
          <a:graphicData uri="http://schemas.openxmlformats.org/presentationml/2006/ole">
            <mc:AlternateContent xmlns:mc="http://schemas.openxmlformats.org/markup-compatibility/2006">
              <mc:Choice xmlns:v="urn:schemas-microsoft-com:vml" Requires="v">
                <p:oleObj spid="_x0000_s495686" r:id="rId3" imgW="4574880" imgH="1052640" progId="Equation.3">
                  <p:embed/>
                </p:oleObj>
              </mc:Choice>
              <mc:Fallback>
                <p:oleObj r:id="rId3" imgW="4574880" imgH="1052640" progId="Equation.3">
                  <p:embed/>
                  <p:pic>
                    <p:nvPicPr>
                      <p:cNvPr id="33797" name="Object 2">
                        <a:extLst>
                          <a:ext uri="{FF2B5EF4-FFF2-40B4-BE49-F238E27FC236}">
                            <a16:creationId xmlns:a16="http://schemas.microsoft.com/office/drawing/2014/main" id="{58BE48A5-70AC-4CFA-8CE3-3618B7AE04A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5780088"/>
                        <a:ext cx="3135312"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798" name="Object 3">
            <a:extLst>
              <a:ext uri="{FF2B5EF4-FFF2-40B4-BE49-F238E27FC236}">
                <a16:creationId xmlns:a16="http://schemas.microsoft.com/office/drawing/2014/main" id="{A67694ED-1CFA-4261-8D37-9CD32302D64E}"/>
              </a:ext>
            </a:extLst>
          </p:cNvPr>
          <p:cNvGraphicFramePr>
            <a:graphicFrameLocks noChangeAspect="1"/>
          </p:cNvGraphicFramePr>
          <p:nvPr/>
        </p:nvGraphicFramePr>
        <p:xfrm>
          <a:off x="5056188" y="4905375"/>
          <a:ext cx="3011487" cy="730250"/>
        </p:xfrm>
        <a:graphic>
          <a:graphicData uri="http://schemas.openxmlformats.org/presentationml/2006/ole">
            <mc:AlternateContent xmlns:mc="http://schemas.openxmlformats.org/markup-compatibility/2006">
              <mc:Choice xmlns:v="urn:schemas-microsoft-com:vml" Requires="v">
                <p:oleObj spid="_x0000_s495687" r:id="rId5" imgW="4944600" imgH="1041480" progId="Equation.3">
                  <p:embed/>
                </p:oleObj>
              </mc:Choice>
              <mc:Fallback>
                <p:oleObj r:id="rId5" imgW="4944600" imgH="1041480" progId="Equation.3">
                  <p:embed/>
                  <p:pic>
                    <p:nvPicPr>
                      <p:cNvPr id="33798" name="Object 3">
                        <a:extLst>
                          <a:ext uri="{FF2B5EF4-FFF2-40B4-BE49-F238E27FC236}">
                            <a16:creationId xmlns:a16="http://schemas.microsoft.com/office/drawing/2014/main" id="{A67694ED-1CFA-4261-8D37-9CD32302D6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188" y="4905375"/>
                        <a:ext cx="30114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3833" name="Group 41">
            <a:extLst>
              <a:ext uri="{FF2B5EF4-FFF2-40B4-BE49-F238E27FC236}">
                <a16:creationId xmlns:a16="http://schemas.microsoft.com/office/drawing/2014/main" id="{04120B41-FADB-4486-A573-4453CC0B6928}"/>
              </a:ext>
            </a:extLst>
          </p:cNvPr>
          <p:cNvGraphicFramePr>
            <a:graphicFrameLocks noGrp="1"/>
          </p:cNvGraphicFramePr>
          <p:nvPr/>
        </p:nvGraphicFramePr>
        <p:xfrm>
          <a:off x="1776413" y="214313"/>
          <a:ext cx="5867400" cy="1449388"/>
        </p:xfrm>
        <a:graphic>
          <a:graphicData uri="http://schemas.openxmlformats.org/drawingml/2006/table">
            <a:tbl>
              <a:tblPr/>
              <a:tblGrid>
                <a:gridCol w="1524000">
                  <a:extLst>
                    <a:ext uri="{9D8B030D-6E8A-4147-A177-3AD203B41FA5}">
                      <a16:colId xmlns:a16="http://schemas.microsoft.com/office/drawing/2014/main" val="2307261295"/>
                    </a:ext>
                  </a:extLst>
                </a:gridCol>
                <a:gridCol w="2209800">
                  <a:extLst>
                    <a:ext uri="{9D8B030D-6E8A-4147-A177-3AD203B41FA5}">
                      <a16:colId xmlns:a16="http://schemas.microsoft.com/office/drawing/2014/main" val="447628527"/>
                    </a:ext>
                  </a:extLst>
                </a:gridCol>
                <a:gridCol w="2133600">
                  <a:extLst>
                    <a:ext uri="{9D8B030D-6E8A-4147-A177-3AD203B41FA5}">
                      <a16:colId xmlns:a16="http://schemas.microsoft.com/office/drawing/2014/main" val="2204434583"/>
                    </a:ext>
                  </a:extLst>
                </a:gridCol>
              </a:tblGrid>
              <a:tr h="457200">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波动性</a:t>
                      </a:r>
                      <a:r>
                        <a:rPr kumimoji="0" lang="zh-CN" altLang="en-US"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 </a:t>
                      </a:r>
                      <a:r>
                        <a:rPr kumimoji="0" lang="en-US" altLang="zh-CN" sz="2000" b="1" i="1" u="none" strike="noStrike" cap="none" normalizeH="0" baseline="0">
                          <a:ln>
                            <a:noFill/>
                          </a:ln>
                          <a:solidFill>
                            <a:srgbClr val="00FF99"/>
                          </a:solidFill>
                          <a:effectLst/>
                          <a:latin typeface="Times New Roman" panose="02020603050405020304" pitchFamily="18" charset="0"/>
                          <a:ea typeface="宋体" panose="02010600030101010101" pitchFamily="2" charset="-122"/>
                          <a:sym typeface="Symbol" panose="05050102010706020507" pitchFamily="18" charset="2"/>
                        </a:rPr>
                        <a:t> </a:t>
                      </a:r>
                      <a:r>
                        <a:rPr kumimoji="0"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 </a:t>
                      </a:r>
                      <a:r>
                        <a:rPr kumimoji="0" lang="en-US" altLang="zh-CN" sz="2400" b="1" i="1" u="none" strike="noStrike" cap="none" normalizeH="0" baseline="0">
                          <a:ln>
                            <a:noFill/>
                          </a:ln>
                          <a:solidFill>
                            <a:srgbClr val="00FF99"/>
                          </a:solidFill>
                          <a:effectLst/>
                          <a:latin typeface="Times New Roman" panose="02020603050405020304" pitchFamily="18" charset="0"/>
                          <a:ea typeface="宋体" panose="02010600030101010101" pitchFamily="2" charset="-122"/>
                        </a:rPr>
                        <a:t>v</a:t>
                      </a:r>
                      <a:r>
                        <a:rPr kumimoji="0"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粒子性</a:t>
                      </a:r>
                      <a:r>
                        <a:rPr kumimoji="0" lang="zh-CN" altLang="en-US"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 </a:t>
                      </a:r>
                      <a:r>
                        <a:rPr kumimoji="0"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a:ln>
                            <a:noFill/>
                          </a:ln>
                          <a:solidFill>
                            <a:srgbClr val="00FF99"/>
                          </a:solidFill>
                          <a:effectLst/>
                          <a:latin typeface="Times New Roman" panose="02020603050405020304" pitchFamily="18" charset="0"/>
                          <a:ea typeface="宋体" panose="02010600030101010101" pitchFamily="2" charset="-122"/>
                        </a:rPr>
                        <a:t>m</a:t>
                      </a:r>
                      <a:r>
                        <a:rPr kumimoji="0"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 , </a:t>
                      </a:r>
                      <a:r>
                        <a:rPr kumimoji="0" lang="en-US" altLang="zh-CN" sz="2400" b="1" i="1" u="none" strike="noStrike" cap="none" normalizeH="0" baseline="0">
                          <a:ln>
                            <a:noFill/>
                          </a:ln>
                          <a:solidFill>
                            <a:srgbClr val="00FF99"/>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a:t>
                      </a: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670818991"/>
                  </a:ext>
                </a:extLst>
              </a:tr>
              <a:tr h="533400">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rPr>
                        <a:t>光</a:t>
                      </a: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sym typeface="Symbol" panose="05050102010706020507" pitchFamily="18" charset="2"/>
                      </a:endParaRP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2602094641"/>
                  </a:ext>
                </a:extLst>
              </a:tr>
              <a:tr h="458788">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a:ln>
                          <a:noFill/>
                        </a:ln>
                        <a:solidFill>
                          <a:srgbClr val="00FF99"/>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24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CCCCFF"/>
                      </a:solidFill>
                      <a:prstDash val="solid"/>
                      <a:round/>
                      <a:headEnd type="none" w="med" len="med"/>
                      <a:tailEnd type="none" w="med" len="med"/>
                    </a:lnL>
                    <a:lnR w="12700" cap="flat" cmpd="sng" algn="ctr">
                      <a:solidFill>
                        <a:srgbClr val="CCCCFF"/>
                      </a:solidFill>
                      <a:prstDash val="solid"/>
                      <a:round/>
                      <a:headEnd type="none" w="med" len="med"/>
                      <a:tailEnd type="none" w="med" len="med"/>
                    </a:lnR>
                    <a:lnT w="12700" cap="flat" cmpd="sng" algn="ctr">
                      <a:solidFill>
                        <a:srgbClr val="CCCCFF"/>
                      </a:solidFill>
                      <a:prstDash val="solid"/>
                      <a:round/>
                      <a:headEnd type="none" w="med" len="med"/>
                      <a:tailEnd type="none" w="med" len="med"/>
                    </a:lnT>
                    <a:lnB w="12700" cap="flat" cmpd="sng" algn="ctr">
                      <a:solidFill>
                        <a:srgbClr val="CCCCFF"/>
                      </a:solidFill>
                      <a:prstDash val="solid"/>
                      <a:round/>
                      <a:headEnd type="none" w="med" len="med"/>
                      <a:tailEnd type="none" w="med" len="med"/>
                    </a:lnB>
                    <a:lnTlToBr>
                      <a:noFill/>
                    </a:lnTlToBr>
                    <a:lnBlToTr>
                      <a:noFill/>
                    </a:lnBlToTr>
                    <a:solidFill>
                      <a:srgbClr val="006666"/>
                    </a:solidFill>
                  </a:tcPr>
                </a:tc>
                <a:extLst>
                  <a:ext uri="{0D108BD9-81ED-4DB2-BD59-A6C34878D82A}">
                    <a16:rowId xmlns:a16="http://schemas.microsoft.com/office/drawing/2014/main" val="4187887374"/>
                  </a:ext>
                </a:extLst>
              </a:tr>
            </a:tbl>
          </a:graphicData>
        </a:graphic>
      </p:graphicFrame>
      <p:sp>
        <p:nvSpPr>
          <p:cNvPr id="33817" name="Rectangle 25">
            <a:extLst>
              <a:ext uri="{FF2B5EF4-FFF2-40B4-BE49-F238E27FC236}">
                <a16:creationId xmlns:a16="http://schemas.microsoft.com/office/drawing/2014/main" id="{8DBAC5D2-CE15-48A8-B6CF-28CD8C87B32D}"/>
              </a:ext>
            </a:extLst>
          </p:cNvPr>
          <p:cNvSpPr>
            <a:spLocks noChangeArrowheads="1"/>
          </p:cNvSpPr>
          <p:nvPr/>
        </p:nvSpPr>
        <p:spPr bwMode="auto">
          <a:xfrm>
            <a:off x="509588" y="2357438"/>
            <a:ext cx="5991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rgbClr val="FFFF00"/>
                </a:solidFill>
              </a:rPr>
              <a:t>一</a:t>
            </a:r>
            <a:r>
              <a:rPr lang="en-US" altLang="zh-CN" sz="2800">
                <a:solidFill>
                  <a:srgbClr val="FFFF00"/>
                </a:solidFill>
              </a:rPr>
              <a:t>. </a:t>
            </a:r>
            <a:r>
              <a:rPr lang="zh-CN" altLang="en-US" sz="2800">
                <a:solidFill>
                  <a:srgbClr val="FFFF00"/>
                </a:solidFill>
              </a:rPr>
              <a:t>德布罗意假设  </a:t>
            </a:r>
            <a:r>
              <a:rPr lang="en-US" altLang="zh-CN" sz="2800">
                <a:solidFill>
                  <a:schemeClr val="accent1"/>
                </a:solidFill>
              </a:rPr>
              <a:t>(1924</a:t>
            </a:r>
            <a:r>
              <a:rPr lang="zh-CN" altLang="en-US" sz="2800">
                <a:solidFill>
                  <a:schemeClr val="accent1"/>
                </a:solidFill>
              </a:rPr>
              <a:t>年</a:t>
            </a:r>
            <a:r>
              <a:rPr lang="en-US" altLang="zh-CN" sz="2800">
                <a:solidFill>
                  <a:schemeClr val="accent1"/>
                </a:solidFill>
              </a:rPr>
              <a:t>, </a:t>
            </a:r>
            <a:r>
              <a:rPr lang="zh-CN" altLang="en-US" sz="2800">
                <a:solidFill>
                  <a:schemeClr val="accent1"/>
                </a:solidFill>
              </a:rPr>
              <a:t>法国</a:t>
            </a:r>
            <a:r>
              <a:rPr lang="en-US" altLang="zh-CN" sz="2800">
                <a:solidFill>
                  <a:schemeClr val="accent1"/>
                </a:solidFill>
              </a:rPr>
              <a:t>)</a:t>
            </a:r>
          </a:p>
        </p:txBody>
      </p:sp>
      <p:grpSp>
        <p:nvGrpSpPr>
          <p:cNvPr id="2" name="Group 26">
            <a:extLst>
              <a:ext uri="{FF2B5EF4-FFF2-40B4-BE49-F238E27FC236}">
                <a16:creationId xmlns:a16="http://schemas.microsoft.com/office/drawing/2014/main" id="{8C89ED11-58C4-404A-A5C0-71319697822A}"/>
              </a:ext>
            </a:extLst>
          </p:cNvPr>
          <p:cNvGrpSpPr>
            <a:grpSpLocks noChangeAspect="1"/>
          </p:cNvGrpSpPr>
          <p:nvPr/>
        </p:nvGrpSpPr>
        <p:grpSpPr bwMode="auto">
          <a:xfrm>
            <a:off x="1274763" y="5880100"/>
            <a:ext cx="1582737" cy="669925"/>
            <a:chOff x="624" y="3552"/>
            <a:chExt cx="1248" cy="528"/>
          </a:xfrm>
        </p:grpSpPr>
        <p:sp>
          <p:nvSpPr>
            <p:cNvPr id="23578" name="Rectangle 27">
              <a:extLst>
                <a:ext uri="{FF2B5EF4-FFF2-40B4-BE49-F238E27FC236}">
                  <a16:creationId xmlns:a16="http://schemas.microsoft.com/office/drawing/2014/main" id="{2DABD9CA-383B-4770-91F9-5DC755C8575A}"/>
                </a:ext>
              </a:extLst>
            </p:cNvPr>
            <p:cNvSpPr>
              <a:spLocks noChangeAspect="1" noChangeArrowheads="1"/>
            </p:cNvSpPr>
            <p:nvPr/>
          </p:nvSpPr>
          <p:spPr bwMode="auto">
            <a:xfrm>
              <a:off x="624" y="3552"/>
              <a:ext cx="124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solidFill>
                  <a:schemeClr val="bg1"/>
                </a:solidFill>
              </a:endParaRPr>
            </a:p>
          </p:txBody>
        </p:sp>
        <p:graphicFrame>
          <p:nvGraphicFramePr>
            <p:cNvPr id="23579" name="Object 5">
              <a:extLst>
                <a:ext uri="{FF2B5EF4-FFF2-40B4-BE49-F238E27FC236}">
                  <a16:creationId xmlns:a16="http://schemas.microsoft.com/office/drawing/2014/main" id="{0A591B79-A98A-43E1-A4D3-0D035365182D}"/>
                </a:ext>
              </a:extLst>
            </p:cNvPr>
            <p:cNvGraphicFramePr>
              <a:graphicFrameLocks noChangeAspect="1"/>
            </p:cNvGraphicFramePr>
            <p:nvPr/>
          </p:nvGraphicFramePr>
          <p:xfrm>
            <a:off x="670" y="3692"/>
            <a:ext cx="1155" cy="248"/>
          </p:xfrm>
          <a:graphic>
            <a:graphicData uri="http://schemas.openxmlformats.org/presentationml/2006/ole">
              <mc:AlternateContent xmlns:mc="http://schemas.openxmlformats.org/markup-compatibility/2006">
                <mc:Choice xmlns:v="urn:schemas-microsoft-com:vml" Requires="v">
                  <p:oleObj spid="_x0000_s495688" r:id="rId7" imgW="2298600" imgH="425520" progId="Equation.3">
                    <p:embed/>
                  </p:oleObj>
                </mc:Choice>
                <mc:Fallback>
                  <p:oleObj r:id="rId7" imgW="2298600" imgH="425520" progId="Equation.3">
                    <p:embed/>
                    <p:pic>
                      <p:nvPicPr>
                        <p:cNvPr id="23579" name="Object 5">
                          <a:extLst>
                            <a:ext uri="{FF2B5EF4-FFF2-40B4-BE49-F238E27FC236}">
                              <a16:creationId xmlns:a16="http://schemas.microsoft.com/office/drawing/2014/main" id="{0A591B79-A98A-43E1-A4D3-0D03536518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 y="3692"/>
                          <a:ext cx="1155"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3821" name="AutoShape 29">
            <a:extLst>
              <a:ext uri="{FF2B5EF4-FFF2-40B4-BE49-F238E27FC236}">
                <a16:creationId xmlns:a16="http://schemas.microsoft.com/office/drawing/2014/main" id="{D5B2E983-FA97-4FAD-AA39-DCCB44EEA6B5}"/>
              </a:ext>
            </a:extLst>
          </p:cNvPr>
          <p:cNvSpPr>
            <a:spLocks noChangeArrowheads="1"/>
          </p:cNvSpPr>
          <p:nvPr/>
        </p:nvSpPr>
        <p:spPr bwMode="auto">
          <a:xfrm>
            <a:off x="3200400" y="5554663"/>
            <a:ext cx="990600" cy="304800"/>
          </a:xfrm>
          <a:custGeom>
            <a:avLst/>
            <a:gdLst>
              <a:gd name="T0" fmla="*/ 16200 w 21600"/>
              <a:gd name="T1" fmla="*/ 0 h 21600"/>
              <a:gd name="T2" fmla="*/ 16200 w 21600"/>
              <a:gd name="T3" fmla="*/ 5400 h 21600"/>
              <a:gd name="T4" fmla="*/ 3375 w 21600"/>
              <a:gd name="T5" fmla="*/ 5400 h 21600"/>
              <a:gd name="T6" fmla="*/ 3375 w 21600"/>
              <a:gd name="T7" fmla="*/ 16200 h 21600"/>
              <a:gd name="T8" fmla="*/ 16200 w 21600"/>
              <a:gd name="T9" fmla="*/ 16200 h 21600"/>
              <a:gd name="T10" fmla="*/ 16200 w 21600"/>
              <a:gd name="T11" fmla="*/ 21600 h 21600"/>
              <a:gd name="T12" fmla="*/ 21600 w 21600"/>
              <a:gd name="T13" fmla="*/ 10800 h 21600"/>
              <a:gd name="T14" fmla="*/ 16200 w 21600"/>
              <a:gd name="T15" fmla="*/ 0 h 21600"/>
              <a:gd name="T16" fmla="*/ 1350 w 21600"/>
              <a:gd name="T17" fmla="*/ 5400 h 21600"/>
              <a:gd name="T18" fmla="*/ 1350 w 21600"/>
              <a:gd name="T19" fmla="*/ 16200 h 21600"/>
              <a:gd name="T20" fmla="*/ 2700 w 21600"/>
              <a:gd name="T21" fmla="*/ 16200 h 21600"/>
              <a:gd name="T22" fmla="*/ 2700 w 21600"/>
              <a:gd name="T23" fmla="*/ 5400 h 21600"/>
              <a:gd name="T24" fmla="*/ 1350 w 21600"/>
              <a:gd name="T25" fmla="*/ 5400 h 21600"/>
              <a:gd name="T26" fmla="*/ 0 w 21600"/>
              <a:gd name="T27" fmla="*/ 5400 h 21600"/>
              <a:gd name="T28" fmla="*/ 0 w 21600"/>
              <a:gd name="T29" fmla="*/ 16200 h 21600"/>
              <a:gd name="T30" fmla="*/ 675 w 21600"/>
              <a:gd name="T31" fmla="*/ 16200 h 21600"/>
              <a:gd name="T32" fmla="*/ 675 w 21600"/>
              <a:gd name="T33" fmla="*/ 5400 h 21600"/>
              <a:gd name="T34" fmla="*/ 0 w 21600"/>
              <a:gd name="T35" fmla="*/ 54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99CC">
              <a:alpha val="85881"/>
            </a:srgbClr>
          </a:solidFill>
          <a:ln w="9525">
            <a:solidFill>
              <a:schemeClr val="tx1"/>
            </a:solidFill>
            <a:miter lim="800000"/>
            <a:headEnd/>
            <a:tailEnd/>
          </a:ln>
        </p:spPr>
        <p:txBody>
          <a:bodyPr/>
          <a:lstStyle/>
          <a:p>
            <a:pPr eaLnBrk="0" hangingPunct="0"/>
            <a:endParaRPr lang="zh-CN" altLang="en-US"/>
          </a:p>
        </p:txBody>
      </p:sp>
      <p:sp>
        <p:nvSpPr>
          <p:cNvPr id="33822" name="Rectangle 30">
            <a:extLst>
              <a:ext uri="{FF2B5EF4-FFF2-40B4-BE49-F238E27FC236}">
                <a16:creationId xmlns:a16="http://schemas.microsoft.com/office/drawing/2014/main" id="{CED25B0B-B038-47CE-9C6B-1A50895562AE}"/>
              </a:ext>
            </a:extLst>
          </p:cNvPr>
          <p:cNvSpPr>
            <a:spLocks noChangeArrowheads="1"/>
          </p:cNvSpPr>
          <p:nvPr/>
        </p:nvSpPr>
        <p:spPr bwMode="auto">
          <a:xfrm>
            <a:off x="1785938" y="1643063"/>
            <a:ext cx="5857875"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nSpc>
                <a:spcPct val="80000"/>
              </a:lnSpc>
            </a:pPr>
            <a:r>
              <a:rPr lang="en-US" altLang="zh-CN" sz="3000">
                <a:solidFill>
                  <a:srgbClr val="00FF00"/>
                </a:solidFill>
                <a:ea typeface="黑体" panose="02010609060101010101" pitchFamily="49" charset="-122"/>
              </a:rPr>
              <a:t>§16.5 </a:t>
            </a:r>
            <a:r>
              <a:rPr lang="en-US" altLang="zh-CN" sz="3000">
                <a:solidFill>
                  <a:srgbClr val="00FF00"/>
                </a:solidFill>
                <a:latin typeface="黑体" panose="02010609060101010101" pitchFamily="49" charset="-122"/>
                <a:ea typeface="黑体" panose="02010609060101010101" pitchFamily="49" charset="-122"/>
              </a:rPr>
              <a:t> </a:t>
            </a:r>
            <a:r>
              <a:rPr lang="zh-CN" altLang="en-US" sz="3000">
                <a:solidFill>
                  <a:srgbClr val="00FF00"/>
                </a:solidFill>
                <a:latin typeface="黑体" panose="02010609060101010101" pitchFamily="49" charset="-122"/>
                <a:ea typeface="黑体" panose="02010609060101010101" pitchFamily="49" charset="-122"/>
              </a:rPr>
              <a:t>微观粒子的波粒二象性</a:t>
            </a:r>
            <a:endParaRPr lang="zh-CN" altLang="en-US" sz="3000">
              <a:solidFill>
                <a:srgbClr val="FFCC66"/>
              </a:solidFill>
            </a:endParaRPr>
          </a:p>
        </p:txBody>
      </p:sp>
      <p:grpSp>
        <p:nvGrpSpPr>
          <p:cNvPr id="3" name="Group 31">
            <a:extLst>
              <a:ext uri="{FF2B5EF4-FFF2-40B4-BE49-F238E27FC236}">
                <a16:creationId xmlns:a16="http://schemas.microsoft.com/office/drawing/2014/main" id="{20ECCBCF-696D-47C7-B1B8-56853B72672B}"/>
              </a:ext>
            </a:extLst>
          </p:cNvPr>
          <p:cNvGrpSpPr>
            <a:grpSpLocks noChangeAspect="1"/>
          </p:cNvGrpSpPr>
          <p:nvPr/>
        </p:nvGrpSpPr>
        <p:grpSpPr bwMode="auto">
          <a:xfrm>
            <a:off x="1143000" y="4749800"/>
            <a:ext cx="1582738" cy="669925"/>
            <a:chOff x="624" y="2880"/>
            <a:chExt cx="1248" cy="528"/>
          </a:xfrm>
        </p:grpSpPr>
        <p:sp>
          <p:nvSpPr>
            <p:cNvPr id="23583" name="Rectangle 32">
              <a:extLst>
                <a:ext uri="{FF2B5EF4-FFF2-40B4-BE49-F238E27FC236}">
                  <a16:creationId xmlns:a16="http://schemas.microsoft.com/office/drawing/2014/main" id="{74E56826-7934-4AA8-B4A6-E9FB64D82BD5}"/>
                </a:ext>
              </a:extLst>
            </p:cNvPr>
            <p:cNvSpPr>
              <a:spLocks noChangeAspect="1" noChangeArrowheads="1"/>
            </p:cNvSpPr>
            <p:nvPr/>
          </p:nvSpPr>
          <p:spPr bwMode="auto">
            <a:xfrm>
              <a:off x="624" y="2880"/>
              <a:ext cx="1248"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solidFill>
                  <a:schemeClr val="bg1"/>
                </a:solidFill>
              </a:endParaRPr>
            </a:p>
          </p:txBody>
        </p:sp>
        <p:graphicFrame>
          <p:nvGraphicFramePr>
            <p:cNvPr id="23584" name="Object 4">
              <a:extLst>
                <a:ext uri="{FF2B5EF4-FFF2-40B4-BE49-F238E27FC236}">
                  <a16:creationId xmlns:a16="http://schemas.microsoft.com/office/drawing/2014/main" id="{B5DE0CC4-FBF9-4D8D-AAF3-81AE3026E1D8}"/>
                </a:ext>
              </a:extLst>
            </p:cNvPr>
            <p:cNvGraphicFramePr>
              <a:graphicFrameLocks noChangeAspect="1"/>
            </p:cNvGraphicFramePr>
            <p:nvPr/>
          </p:nvGraphicFramePr>
          <p:xfrm>
            <a:off x="672" y="2880"/>
            <a:ext cx="1152" cy="520"/>
          </p:xfrm>
          <a:graphic>
            <a:graphicData uri="http://schemas.openxmlformats.org/presentationml/2006/ole">
              <mc:AlternateContent xmlns:mc="http://schemas.openxmlformats.org/markup-compatibility/2006">
                <mc:Choice xmlns:v="urn:schemas-microsoft-com:vml" Requires="v">
                  <p:oleObj spid="_x0000_s495689" r:id="rId9" imgW="1973520" imgH="940680" progId="Equation.3">
                    <p:embed/>
                  </p:oleObj>
                </mc:Choice>
                <mc:Fallback>
                  <p:oleObj r:id="rId9" imgW="1973520" imgH="940680" progId="Equation.3">
                    <p:embed/>
                    <p:pic>
                      <p:nvPicPr>
                        <p:cNvPr id="23584" name="Object 4">
                          <a:extLst>
                            <a:ext uri="{FF2B5EF4-FFF2-40B4-BE49-F238E27FC236}">
                              <a16:creationId xmlns:a16="http://schemas.microsoft.com/office/drawing/2014/main" id="{B5DE0CC4-FBF9-4D8D-AAF3-81AE3026E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2880"/>
                          <a:ext cx="1152"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3826" name="Rectangle 34">
            <a:extLst>
              <a:ext uri="{FF2B5EF4-FFF2-40B4-BE49-F238E27FC236}">
                <a16:creationId xmlns:a16="http://schemas.microsoft.com/office/drawing/2014/main" id="{DFA53EBC-7371-4A8D-9E11-2E8BDB1D3DAC}"/>
              </a:ext>
            </a:extLst>
          </p:cNvPr>
          <p:cNvSpPr>
            <a:spLocks noChangeArrowheads="1"/>
          </p:cNvSpPr>
          <p:nvPr/>
        </p:nvSpPr>
        <p:spPr bwMode="auto">
          <a:xfrm>
            <a:off x="4108450" y="5924550"/>
            <a:ext cx="1474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ea typeface="华文新魏" panose="02010800040101010101" pitchFamily="2" charset="-122"/>
              </a:rPr>
              <a:t>频率</a:t>
            </a:r>
          </a:p>
        </p:txBody>
      </p:sp>
      <p:sp>
        <p:nvSpPr>
          <p:cNvPr id="33827" name="Rectangle 35">
            <a:extLst>
              <a:ext uri="{FF2B5EF4-FFF2-40B4-BE49-F238E27FC236}">
                <a16:creationId xmlns:a16="http://schemas.microsoft.com/office/drawing/2014/main" id="{2AA32AD1-B9D2-4D24-A8AF-6E8C182BB0EA}"/>
              </a:ext>
            </a:extLst>
          </p:cNvPr>
          <p:cNvSpPr>
            <a:spLocks noChangeArrowheads="1"/>
          </p:cNvSpPr>
          <p:nvPr/>
        </p:nvSpPr>
        <p:spPr bwMode="auto">
          <a:xfrm>
            <a:off x="4108450" y="4986338"/>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a:solidFill>
                  <a:schemeClr val="bg1"/>
                </a:solidFill>
                <a:ea typeface="华文新魏" panose="02010800040101010101" pitchFamily="2" charset="-122"/>
              </a:rPr>
              <a:t>波长</a:t>
            </a:r>
          </a:p>
        </p:txBody>
      </p:sp>
      <p:sp>
        <p:nvSpPr>
          <p:cNvPr id="33828" name="Rectangle 36">
            <a:extLst>
              <a:ext uri="{FF2B5EF4-FFF2-40B4-BE49-F238E27FC236}">
                <a16:creationId xmlns:a16="http://schemas.microsoft.com/office/drawing/2014/main" id="{78FE7D13-6A70-4EA5-90A1-EA79EF34B47C}"/>
              </a:ext>
            </a:extLst>
          </p:cNvPr>
          <p:cNvSpPr>
            <a:spLocks noChangeArrowheads="1"/>
          </p:cNvSpPr>
          <p:nvPr/>
        </p:nvSpPr>
        <p:spPr bwMode="auto">
          <a:xfrm>
            <a:off x="6443663" y="755650"/>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pPr>
            <a:r>
              <a:rPr lang="en-US" altLang="zh-CN" i="1">
                <a:solidFill>
                  <a:srgbClr val="FF0000"/>
                </a:solidFill>
              </a:rPr>
              <a:t>+</a:t>
            </a:r>
          </a:p>
        </p:txBody>
      </p:sp>
      <p:sp>
        <p:nvSpPr>
          <p:cNvPr id="33829" name="Rectangle 37">
            <a:extLst>
              <a:ext uri="{FF2B5EF4-FFF2-40B4-BE49-F238E27FC236}">
                <a16:creationId xmlns:a16="http://schemas.microsoft.com/office/drawing/2014/main" id="{32F11315-CB4A-4543-AB6E-AF7DE835972A}"/>
              </a:ext>
            </a:extLst>
          </p:cNvPr>
          <p:cNvSpPr>
            <a:spLocks noChangeArrowheads="1"/>
          </p:cNvSpPr>
          <p:nvPr/>
        </p:nvSpPr>
        <p:spPr bwMode="auto">
          <a:xfrm>
            <a:off x="1943100" y="1246188"/>
            <a:ext cx="1271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000">
                <a:solidFill>
                  <a:srgbClr val="00FF99"/>
                </a:solidFill>
              </a:rPr>
              <a:t>实物粒子</a:t>
            </a:r>
          </a:p>
        </p:txBody>
      </p:sp>
      <p:sp>
        <p:nvSpPr>
          <p:cNvPr id="33831" name="Rectangle 39">
            <a:extLst>
              <a:ext uri="{FF2B5EF4-FFF2-40B4-BE49-F238E27FC236}">
                <a16:creationId xmlns:a16="http://schemas.microsoft.com/office/drawing/2014/main" id="{9380019A-951D-4E98-B2EC-5DCB1941E857}"/>
              </a:ext>
            </a:extLst>
          </p:cNvPr>
          <p:cNvSpPr>
            <a:spLocks noChangeArrowheads="1"/>
          </p:cNvSpPr>
          <p:nvPr/>
        </p:nvSpPr>
        <p:spPr bwMode="auto">
          <a:xfrm>
            <a:off x="4235450" y="12477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pPr>
            <a:r>
              <a:rPr lang="en-US" altLang="zh-CN" i="1">
                <a:solidFill>
                  <a:srgbClr val="FF0000"/>
                </a:solidFill>
              </a:rPr>
              <a:t>?</a:t>
            </a:r>
          </a:p>
        </p:txBody>
      </p:sp>
      <p:sp>
        <p:nvSpPr>
          <p:cNvPr id="33834" name="Rectangle 42">
            <a:extLst>
              <a:ext uri="{FF2B5EF4-FFF2-40B4-BE49-F238E27FC236}">
                <a16:creationId xmlns:a16="http://schemas.microsoft.com/office/drawing/2014/main" id="{0F93122E-089A-40D4-B9CA-8D3BD52D1051}"/>
              </a:ext>
            </a:extLst>
          </p:cNvPr>
          <p:cNvSpPr>
            <a:spLocks noChangeArrowheads="1"/>
          </p:cNvSpPr>
          <p:nvPr/>
        </p:nvSpPr>
        <p:spPr bwMode="auto">
          <a:xfrm>
            <a:off x="4252913" y="714375"/>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pPr>
            <a:r>
              <a:rPr lang="en-US" altLang="zh-CN" i="1">
                <a:solidFill>
                  <a:srgbClr val="FF0000"/>
                </a:solidFill>
              </a:rPr>
              <a:t>+</a:t>
            </a:r>
          </a:p>
        </p:txBody>
      </p:sp>
      <p:sp>
        <p:nvSpPr>
          <p:cNvPr id="33835" name="Rectangle 43">
            <a:extLst>
              <a:ext uri="{FF2B5EF4-FFF2-40B4-BE49-F238E27FC236}">
                <a16:creationId xmlns:a16="http://schemas.microsoft.com/office/drawing/2014/main" id="{9D5915FE-4B0F-430F-9557-EF80D8AF9699}"/>
              </a:ext>
            </a:extLst>
          </p:cNvPr>
          <p:cNvSpPr>
            <a:spLocks noChangeArrowheads="1"/>
          </p:cNvSpPr>
          <p:nvPr/>
        </p:nvSpPr>
        <p:spPr bwMode="auto">
          <a:xfrm>
            <a:off x="6443663" y="1260475"/>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ct val="20000"/>
              </a:spcBef>
            </a:pPr>
            <a:r>
              <a:rPr lang="en-US" altLang="zh-CN" i="1">
                <a:solidFill>
                  <a:srgbClr val="FF0000"/>
                </a:solidFill>
              </a:rPr>
              <a:t>+</a:t>
            </a:r>
          </a:p>
        </p:txBody>
      </p:sp>
      <p:sp>
        <p:nvSpPr>
          <p:cNvPr id="23592" name="灯片编号占位符 1">
            <a:extLst>
              <a:ext uri="{FF2B5EF4-FFF2-40B4-BE49-F238E27FC236}">
                <a16:creationId xmlns:a16="http://schemas.microsoft.com/office/drawing/2014/main" id="{36FC9EA2-6C61-4763-BA0D-7EEBFD19A53E}"/>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55CF9-77DF-4BC2-B7C5-BA057E656726}" type="slidenum">
              <a:rPr lang="en-US" altLang="zh-CN" b="0">
                <a:solidFill>
                  <a:srgbClr val="FF00FF"/>
                </a:solidFill>
              </a:rPr>
              <a:pPr/>
              <a:t>6</a:t>
            </a:fld>
            <a:r>
              <a:rPr lang="en-US" altLang="zh-CN" b="0">
                <a:solidFill>
                  <a:srgbClr val="FF00FF"/>
                </a:solidFill>
              </a:rPr>
              <a:t>/29</a:t>
            </a:r>
          </a:p>
        </p:txBody>
      </p:sp>
      <p:sp>
        <p:nvSpPr>
          <p:cNvPr id="25" name="Rectangle 4">
            <a:extLst>
              <a:ext uri="{FF2B5EF4-FFF2-40B4-BE49-F238E27FC236}">
                <a16:creationId xmlns:a16="http://schemas.microsoft.com/office/drawing/2014/main" id="{243A1B76-DD3A-4743-8539-4E0FB8480E30}"/>
              </a:ext>
            </a:extLst>
          </p:cNvPr>
          <p:cNvSpPr>
            <a:spLocks noChangeArrowheads="1"/>
          </p:cNvSpPr>
          <p:nvPr/>
        </p:nvSpPr>
        <p:spPr bwMode="auto">
          <a:xfrm>
            <a:off x="539750" y="3500438"/>
            <a:ext cx="8104188" cy="10128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algn="just">
              <a:lnSpc>
                <a:spcPts val="3800"/>
              </a:lnSpc>
            </a:pPr>
            <a:r>
              <a:rPr lang="zh-CN" altLang="en-US">
                <a:solidFill>
                  <a:schemeClr val="bg1"/>
                </a:solidFill>
                <a:latin typeface="华文中宋" panose="02010600040101010101" pitchFamily="2" charset="-122"/>
              </a:rPr>
              <a:t>质量为 </a:t>
            </a:r>
            <a:r>
              <a:rPr lang="en-US" altLang="zh-CN" i="1">
                <a:solidFill>
                  <a:srgbClr val="FFFF00"/>
                </a:solidFill>
              </a:rPr>
              <a:t>m</a:t>
            </a:r>
            <a:r>
              <a:rPr lang="en-US" altLang="zh-CN" i="1">
                <a:solidFill>
                  <a:schemeClr val="bg1"/>
                </a:solidFill>
              </a:rPr>
              <a:t> </a:t>
            </a:r>
            <a:r>
              <a:rPr lang="zh-CN" altLang="en-US">
                <a:solidFill>
                  <a:schemeClr val="bg1"/>
                </a:solidFill>
              </a:rPr>
              <a:t>实物粒子以速率 </a:t>
            </a:r>
            <a:r>
              <a:rPr lang="en-US" altLang="zh-CN" i="1">
                <a:solidFill>
                  <a:srgbClr val="FFFF00"/>
                </a:solidFill>
              </a:rPr>
              <a:t>v</a:t>
            </a:r>
            <a:r>
              <a:rPr lang="en-US" altLang="zh-CN" i="1">
                <a:solidFill>
                  <a:schemeClr val="bg1"/>
                </a:solidFill>
              </a:rPr>
              <a:t> </a:t>
            </a:r>
            <a:r>
              <a:rPr lang="zh-CN" altLang="en-US">
                <a:solidFill>
                  <a:schemeClr val="bg1"/>
                </a:solidFill>
              </a:rPr>
              <a:t>运动，既具有以能量 </a:t>
            </a:r>
            <a:r>
              <a:rPr lang="en-US" altLang="zh-CN" i="1">
                <a:solidFill>
                  <a:srgbClr val="FFFF00"/>
                </a:solidFill>
              </a:rPr>
              <a:t>E</a:t>
            </a:r>
            <a:r>
              <a:rPr lang="en-US" altLang="zh-CN" i="1">
                <a:solidFill>
                  <a:schemeClr val="bg1"/>
                </a:solidFill>
              </a:rPr>
              <a:t> </a:t>
            </a:r>
            <a:r>
              <a:rPr lang="zh-CN" altLang="en-US">
                <a:solidFill>
                  <a:schemeClr val="bg1"/>
                </a:solidFill>
              </a:rPr>
              <a:t>和动量 </a:t>
            </a:r>
            <a:r>
              <a:rPr lang="en-US" altLang="zh-CN" i="1">
                <a:solidFill>
                  <a:srgbClr val="FFFF00"/>
                </a:solidFill>
              </a:rPr>
              <a:t>p</a:t>
            </a:r>
            <a:r>
              <a:rPr lang="en-US" altLang="zh-CN" i="1">
                <a:solidFill>
                  <a:schemeClr val="bg1"/>
                </a:solidFill>
              </a:rPr>
              <a:t> </a:t>
            </a:r>
            <a:r>
              <a:rPr lang="zh-CN" altLang="en-US">
                <a:solidFill>
                  <a:schemeClr val="bg1"/>
                </a:solidFill>
              </a:rPr>
              <a:t>描述的粒子性，也具有以频率 </a:t>
            </a:r>
            <a:r>
              <a:rPr lang="el-GR" altLang="zh-CN" i="1">
                <a:solidFill>
                  <a:srgbClr val="FFFF00"/>
                </a:solidFill>
              </a:rPr>
              <a:t>ν</a:t>
            </a:r>
            <a:r>
              <a:rPr lang="en-US" altLang="zh-CN" i="1">
                <a:solidFill>
                  <a:schemeClr val="bg1"/>
                </a:solidFill>
              </a:rPr>
              <a:t> </a:t>
            </a:r>
            <a:r>
              <a:rPr lang="zh-CN" altLang="en-US">
                <a:solidFill>
                  <a:schemeClr val="bg1"/>
                </a:solidFill>
              </a:rPr>
              <a:t>和波长 </a:t>
            </a:r>
            <a:r>
              <a:rPr lang="el-GR" altLang="zh-CN" i="1">
                <a:solidFill>
                  <a:srgbClr val="FFFF00"/>
                </a:solidFill>
              </a:rPr>
              <a:t>λ</a:t>
            </a:r>
            <a:r>
              <a:rPr lang="en-US" altLang="zh-CN" i="1">
                <a:solidFill>
                  <a:schemeClr val="bg1"/>
                </a:solidFill>
              </a:rPr>
              <a:t> </a:t>
            </a:r>
            <a:r>
              <a:rPr lang="zh-CN" altLang="en-US">
                <a:solidFill>
                  <a:schemeClr val="bg1"/>
                </a:solidFill>
              </a:rPr>
              <a:t>描述的波动性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3833"/>
                                        </p:tgtEl>
                                        <p:attrNameLst>
                                          <p:attrName>style.visibility</p:attrName>
                                        </p:attrNameLst>
                                      </p:cBhvr>
                                      <p:to>
                                        <p:strVal val="visible"/>
                                      </p:to>
                                    </p:set>
                                    <p:animEffect transition="in" filter="box(out)">
                                      <p:cBhvr>
                                        <p:cTn id="7" dur="500"/>
                                        <p:tgtEl>
                                          <p:spTgt spid="338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383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3828"/>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3829"/>
                                        </p:tgtEl>
                                        <p:attrNameLst>
                                          <p:attrName>style.visibility</p:attrName>
                                        </p:attrNameLst>
                                      </p:cBhvr>
                                      <p:to>
                                        <p:strVal val="visible"/>
                                      </p:to>
                                    </p:set>
                                    <p:animEffect transition="in" filter="wipe(left)">
                                      <p:cBhvr>
                                        <p:cTn id="20" dur="1000"/>
                                        <p:tgtEl>
                                          <p:spTgt spid="3382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83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831"/>
                                        </p:tgtEl>
                                        <p:attrNameLst>
                                          <p:attrName>style.visibility</p:attrName>
                                        </p:attrNameLst>
                                      </p:cBhvr>
                                      <p:to>
                                        <p:strVal val="visible"/>
                                      </p:to>
                                    </p:set>
                                  </p:childTnLst>
                                </p:cTn>
                              </p:par>
                            </p:childTnLst>
                          </p:cTn>
                        </p:par>
                        <p:par>
                          <p:cTn id="29" fill="hold" nodeType="afterGroup">
                            <p:stCondLst>
                              <p:cond delay="1"/>
                            </p:stCondLst>
                            <p:childTnLst>
                              <p:par>
                                <p:cTn id="30" presetID="22" presetClass="entr" presetSubtype="8" fill="hold" nodeType="afterEffect">
                                  <p:stCondLst>
                                    <p:cond delay="0"/>
                                  </p:stCondLst>
                                  <p:childTnLst>
                                    <p:set>
                                      <p:cBhvr>
                                        <p:cTn id="31" dur="1" fill="hold">
                                          <p:stCondLst>
                                            <p:cond delay="0"/>
                                          </p:stCondLst>
                                        </p:cTn>
                                        <p:tgtEl>
                                          <p:spTgt spid="33822">
                                            <p:txEl>
                                              <p:pRg st="0" end="0"/>
                                            </p:txEl>
                                          </p:spTgt>
                                        </p:tgtEl>
                                        <p:attrNameLst>
                                          <p:attrName>style.visibility</p:attrName>
                                        </p:attrNameLst>
                                      </p:cBhvr>
                                      <p:to>
                                        <p:strVal val="visible"/>
                                      </p:to>
                                    </p:set>
                                    <p:animEffect transition="in" filter="wipe(left)">
                                      <p:cBhvr>
                                        <p:cTn id="32" dur="1000"/>
                                        <p:tgtEl>
                                          <p:spTgt spid="33822">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817"/>
                                        </p:tgtEl>
                                        <p:attrNameLst>
                                          <p:attrName>style.visibility</p:attrName>
                                        </p:attrNameLst>
                                      </p:cBhvr>
                                      <p:to>
                                        <p:strVal val="visible"/>
                                      </p:to>
                                    </p:set>
                                    <p:animEffect transition="in" filter="wipe(left)">
                                      <p:cBhvr>
                                        <p:cTn id="37" dur="500"/>
                                        <p:tgtEl>
                                          <p:spTgt spid="33817"/>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3796"/>
                                        </p:tgtEl>
                                        <p:attrNameLst>
                                          <p:attrName>style.visibility</p:attrName>
                                        </p:attrNameLst>
                                      </p:cBhvr>
                                      <p:to>
                                        <p:strVal val="visible"/>
                                      </p:to>
                                    </p:set>
                                    <p:animEffect transition="in" filter="wipe(left)">
                                      <p:cBhvr>
                                        <p:cTn id="41" dur="500"/>
                                        <p:tgtEl>
                                          <p:spTgt spid="3379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3795"/>
                                        </p:tgtEl>
                                        <p:attrNameLst>
                                          <p:attrName>style.visibility</p:attrName>
                                        </p:attrNameLst>
                                      </p:cBhvr>
                                      <p:to>
                                        <p:strVal val="visible"/>
                                      </p:to>
                                    </p:set>
                                    <p:animEffect transition="in" filter="dissolve">
                                      <p:cBhvr>
                                        <p:cTn id="51" dur="500"/>
                                        <p:tgtEl>
                                          <p:spTgt spid="33795"/>
                                        </p:tgtEl>
                                      </p:cBhvr>
                                    </p:animEffect>
                                  </p:childTnLst>
                                </p:cTn>
                              </p:par>
                              <p:par>
                                <p:cTn id="52" presetID="4" presetClass="entr" presetSubtype="16"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box(in)">
                                      <p:cBhvr>
                                        <p:cTn id="54" dur="500"/>
                                        <p:tgtEl>
                                          <p:spTgt spid="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3794"/>
                                        </p:tgtEl>
                                        <p:attrNameLst>
                                          <p:attrName>style.visibility</p:attrName>
                                        </p:attrNameLst>
                                      </p:cBhvr>
                                      <p:to>
                                        <p:strVal val="visible"/>
                                      </p:to>
                                    </p:set>
                                    <p:animEffect transition="in" filter="dissolve">
                                      <p:cBhvr>
                                        <p:cTn id="57" dur="500"/>
                                        <p:tgtEl>
                                          <p:spTgt spid="33794"/>
                                        </p:tgtEl>
                                      </p:cBhvr>
                                    </p:animEffect>
                                  </p:childTnLst>
                                </p:cTn>
                              </p:par>
                              <p:par>
                                <p:cTn id="58" presetID="4" presetClass="entr" presetSubtype="16" fill="hold"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box(in)">
                                      <p:cBhvr>
                                        <p:cTn id="60" dur="500"/>
                                        <p:tgtEl>
                                          <p:spTgt spid="2"/>
                                        </p:tgtEl>
                                      </p:cBhvr>
                                    </p:animEffect>
                                  </p:childTnLst>
                                </p:cTn>
                              </p:par>
                            </p:childTnLst>
                          </p:cTn>
                        </p:par>
                        <p:par>
                          <p:cTn id="61" fill="hold" nodeType="afterGroup">
                            <p:stCondLst>
                              <p:cond delay="500"/>
                            </p:stCondLst>
                            <p:childTnLst>
                              <p:par>
                                <p:cTn id="62" presetID="17" presetClass="entr" presetSubtype="8" fill="hold" nodeType="afterEffect">
                                  <p:stCondLst>
                                    <p:cond delay="0"/>
                                  </p:stCondLst>
                                  <p:childTnLst>
                                    <p:set>
                                      <p:cBhvr>
                                        <p:cTn id="63" dur="1" fill="hold">
                                          <p:stCondLst>
                                            <p:cond delay="0"/>
                                          </p:stCondLst>
                                        </p:cTn>
                                        <p:tgtEl>
                                          <p:spTgt spid="33821"/>
                                        </p:tgtEl>
                                        <p:attrNameLst>
                                          <p:attrName>style.visibility</p:attrName>
                                        </p:attrNameLst>
                                      </p:cBhvr>
                                      <p:to>
                                        <p:strVal val="visible"/>
                                      </p:to>
                                    </p:set>
                                    <p:anim calcmode="lin" valueType="num">
                                      <p:cBhvr>
                                        <p:cTn id="64" dur="500" fill="hold"/>
                                        <p:tgtEl>
                                          <p:spTgt spid="33821"/>
                                        </p:tgtEl>
                                        <p:attrNameLst>
                                          <p:attrName>ppt_x</p:attrName>
                                        </p:attrNameLst>
                                      </p:cBhvr>
                                      <p:tavLst>
                                        <p:tav tm="0">
                                          <p:val>
                                            <p:strVal val="#ppt_x-#ppt_w/2"/>
                                          </p:val>
                                        </p:tav>
                                        <p:tav tm="100000">
                                          <p:val>
                                            <p:strVal val="#ppt_x"/>
                                          </p:val>
                                        </p:tav>
                                      </p:tavLst>
                                    </p:anim>
                                    <p:anim calcmode="lin" valueType="num">
                                      <p:cBhvr>
                                        <p:cTn id="65" dur="500" fill="hold"/>
                                        <p:tgtEl>
                                          <p:spTgt spid="33821"/>
                                        </p:tgtEl>
                                        <p:attrNameLst>
                                          <p:attrName>ppt_y</p:attrName>
                                        </p:attrNameLst>
                                      </p:cBhvr>
                                      <p:tavLst>
                                        <p:tav tm="0">
                                          <p:val>
                                            <p:strVal val="#ppt_y"/>
                                          </p:val>
                                        </p:tav>
                                        <p:tav tm="100000">
                                          <p:val>
                                            <p:strVal val="#ppt_y"/>
                                          </p:val>
                                        </p:tav>
                                      </p:tavLst>
                                    </p:anim>
                                    <p:anim calcmode="lin" valueType="num">
                                      <p:cBhvr>
                                        <p:cTn id="66" dur="500" fill="hold"/>
                                        <p:tgtEl>
                                          <p:spTgt spid="33821"/>
                                        </p:tgtEl>
                                        <p:attrNameLst>
                                          <p:attrName>ppt_w</p:attrName>
                                        </p:attrNameLst>
                                      </p:cBhvr>
                                      <p:tavLst>
                                        <p:tav tm="0">
                                          <p:val>
                                            <p:fltVal val="0"/>
                                          </p:val>
                                        </p:tav>
                                        <p:tav tm="100000">
                                          <p:val>
                                            <p:strVal val="#ppt_w"/>
                                          </p:val>
                                        </p:tav>
                                      </p:tavLst>
                                    </p:anim>
                                    <p:anim calcmode="lin" valueType="num">
                                      <p:cBhvr>
                                        <p:cTn id="67" dur="500" fill="hold"/>
                                        <p:tgtEl>
                                          <p:spTgt spid="33821"/>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33827"/>
                                        </p:tgtEl>
                                        <p:attrNameLst>
                                          <p:attrName>style.visibility</p:attrName>
                                        </p:attrNameLst>
                                      </p:cBhvr>
                                      <p:to>
                                        <p:strVal val="visible"/>
                                      </p:to>
                                    </p:set>
                                    <p:animEffect transition="in" filter="dissolve">
                                      <p:cBhvr>
                                        <p:cTn id="72" dur="500"/>
                                        <p:tgtEl>
                                          <p:spTgt spid="33827"/>
                                        </p:tgtEl>
                                      </p:cBhvr>
                                    </p:animEffect>
                                  </p:childTnLst>
                                </p:cTn>
                              </p:par>
                            </p:childTnLst>
                          </p:cTn>
                        </p:par>
                        <p:par>
                          <p:cTn id="73" fill="hold" nodeType="afterGroup">
                            <p:stCondLst>
                              <p:cond delay="500"/>
                            </p:stCondLst>
                            <p:childTnLst>
                              <p:par>
                                <p:cTn id="74" presetID="12" presetClass="entr" presetSubtype="8" fill="hold" nodeType="afterEffect">
                                  <p:stCondLst>
                                    <p:cond delay="0"/>
                                  </p:stCondLst>
                                  <p:childTnLst>
                                    <p:set>
                                      <p:cBhvr>
                                        <p:cTn id="75" dur="1" fill="hold">
                                          <p:stCondLst>
                                            <p:cond delay="0"/>
                                          </p:stCondLst>
                                        </p:cTn>
                                        <p:tgtEl>
                                          <p:spTgt spid="33798"/>
                                        </p:tgtEl>
                                        <p:attrNameLst>
                                          <p:attrName>style.visibility</p:attrName>
                                        </p:attrNameLst>
                                      </p:cBhvr>
                                      <p:to>
                                        <p:strVal val="visible"/>
                                      </p:to>
                                    </p:set>
                                    <p:animEffect transition="in" filter="slide(fromLeft)">
                                      <p:cBhvr>
                                        <p:cTn id="76" dur="500"/>
                                        <p:tgtEl>
                                          <p:spTgt spid="3379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33826"/>
                                        </p:tgtEl>
                                        <p:attrNameLst>
                                          <p:attrName>style.visibility</p:attrName>
                                        </p:attrNameLst>
                                      </p:cBhvr>
                                      <p:to>
                                        <p:strVal val="visible"/>
                                      </p:to>
                                    </p:set>
                                    <p:animEffect transition="in" filter="dissolve">
                                      <p:cBhvr>
                                        <p:cTn id="81" dur="500"/>
                                        <p:tgtEl>
                                          <p:spTgt spid="33826"/>
                                        </p:tgtEl>
                                      </p:cBhvr>
                                    </p:animEffect>
                                  </p:childTnLst>
                                </p:cTn>
                              </p:par>
                            </p:childTnLst>
                          </p:cTn>
                        </p:par>
                        <p:par>
                          <p:cTn id="82" fill="hold" nodeType="afterGroup">
                            <p:stCondLst>
                              <p:cond delay="500"/>
                            </p:stCondLst>
                            <p:childTnLst>
                              <p:par>
                                <p:cTn id="83" presetID="12" presetClass="entr" presetSubtype="8" fill="hold" nodeType="afterEffect">
                                  <p:stCondLst>
                                    <p:cond delay="0"/>
                                  </p:stCondLst>
                                  <p:childTnLst>
                                    <p:set>
                                      <p:cBhvr>
                                        <p:cTn id="84" dur="1" fill="hold">
                                          <p:stCondLst>
                                            <p:cond delay="0"/>
                                          </p:stCondLst>
                                        </p:cTn>
                                        <p:tgtEl>
                                          <p:spTgt spid="33797"/>
                                        </p:tgtEl>
                                        <p:attrNameLst>
                                          <p:attrName>style.visibility</p:attrName>
                                        </p:attrNameLst>
                                      </p:cBhvr>
                                      <p:to>
                                        <p:strVal val="visible"/>
                                      </p:to>
                                    </p:set>
                                    <p:animEffect transition="in" filter="slide(fromLeft)">
                                      <p:cBhvr>
                                        <p:cTn id="85"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P spid="33795" grpId="0" animBg="1"/>
      <p:bldP spid="33796" grpId="0"/>
      <p:bldP spid="33817" grpId="0"/>
      <p:bldP spid="33826" grpId="0"/>
      <p:bldP spid="33827" grpId="0"/>
      <p:bldP spid="33828" grpId="0"/>
      <p:bldP spid="33829" grpId="0"/>
      <p:bldP spid="33831" grpId="0"/>
      <p:bldP spid="33834" grpId="0"/>
      <p:bldP spid="33835" grpId="0"/>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2">
            <a:extLst>
              <a:ext uri="{FF2B5EF4-FFF2-40B4-BE49-F238E27FC236}">
                <a16:creationId xmlns:a16="http://schemas.microsoft.com/office/drawing/2014/main" id="{9058A320-E97E-46B6-9A41-9E54A3B70DC2}"/>
              </a:ext>
            </a:extLst>
          </p:cNvPr>
          <p:cNvSpPr txBox="1">
            <a:spLocks noChangeArrowheads="1"/>
          </p:cNvSpPr>
          <p:nvPr/>
        </p:nvSpPr>
        <p:spPr bwMode="auto">
          <a:xfrm>
            <a:off x="671513" y="642938"/>
            <a:ext cx="7932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pPr>
            <a:r>
              <a:rPr lang="zh-CN" altLang="en-US" sz="2800">
                <a:solidFill>
                  <a:srgbClr val="00FFFF"/>
                </a:solidFill>
                <a:ea typeface="楷体_GB2312" pitchFamily="49" charset="-122"/>
              </a:rPr>
              <a:t>德布罗意 </a:t>
            </a:r>
            <a:r>
              <a:rPr lang="en-US" altLang="zh-CN" sz="2800">
                <a:solidFill>
                  <a:srgbClr val="00FFFF"/>
                </a:solidFill>
                <a:ea typeface="楷体_GB2312" pitchFamily="49" charset="-122"/>
              </a:rPr>
              <a:t>(Louis Victor due de Broglie, 1892-1987) </a:t>
            </a:r>
          </a:p>
        </p:txBody>
      </p:sp>
      <p:sp>
        <p:nvSpPr>
          <p:cNvPr id="24578" name="Line 3">
            <a:extLst>
              <a:ext uri="{FF2B5EF4-FFF2-40B4-BE49-F238E27FC236}">
                <a16:creationId xmlns:a16="http://schemas.microsoft.com/office/drawing/2014/main" id="{653C4DCD-278F-4B0C-A073-A3C738775FC3}"/>
              </a:ext>
            </a:extLst>
          </p:cNvPr>
          <p:cNvSpPr>
            <a:spLocks noChangeShapeType="1"/>
          </p:cNvSpPr>
          <p:nvPr/>
        </p:nvSpPr>
        <p:spPr bwMode="auto">
          <a:xfrm flipV="1">
            <a:off x="179388" y="1357313"/>
            <a:ext cx="8748712" cy="17462"/>
          </a:xfrm>
          <a:prstGeom prst="line">
            <a:avLst/>
          </a:prstGeom>
          <a:noFill/>
          <a:ln w="381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4579" name="Picture 4">
            <a:extLst>
              <a:ext uri="{FF2B5EF4-FFF2-40B4-BE49-F238E27FC236}">
                <a16:creationId xmlns:a16="http://schemas.microsoft.com/office/drawing/2014/main" id="{7DBA5354-FB85-4F44-AD5A-B0CD4A359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857375"/>
            <a:ext cx="2454275"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24580" name="Text Box 5">
            <a:extLst>
              <a:ext uri="{FF2B5EF4-FFF2-40B4-BE49-F238E27FC236}">
                <a16:creationId xmlns:a16="http://schemas.microsoft.com/office/drawing/2014/main" id="{F7EF7FD5-7CED-4E9F-99F7-E49649747338}"/>
              </a:ext>
            </a:extLst>
          </p:cNvPr>
          <p:cNvSpPr txBox="1">
            <a:spLocks noChangeArrowheads="1"/>
          </p:cNvSpPr>
          <p:nvPr/>
        </p:nvSpPr>
        <p:spPr bwMode="auto">
          <a:xfrm>
            <a:off x="2808288" y="1528763"/>
            <a:ext cx="6049962"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p>
            <a:pPr>
              <a:spcBef>
                <a:spcPct val="20000"/>
              </a:spcBef>
            </a:pPr>
            <a:r>
              <a:rPr lang="zh-CN" altLang="en-US">
                <a:solidFill>
                  <a:schemeClr val="hlink"/>
                </a:solidFill>
                <a:latin typeface="华文中宋" panose="02010600040101010101" pitchFamily="2" charset="-122"/>
                <a:ea typeface="华文中宋" panose="02010600040101010101" pitchFamily="2" charset="-122"/>
              </a:rPr>
              <a:t>      法国物理学家。</a:t>
            </a:r>
            <a:r>
              <a:rPr lang="en-US" altLang="zh-CN">
                <a:solidFill>
                  <a:srgbClr val="FFFF00"/>
                </a:solidFill>
                <a:latin typeface="华文中宋" panose="02010600040101010101" pitchFamily="2" charset="-122"/>
                <a:ea typeface="华文中宋" panose="02010600040101010101" pitchFamily="2" charset="-122"/>
              </a:rPr>
              <a:t>1929</a:t>
            </a:r>
            <a:r>
              <a:rPr lang="zh-CN" altLang="en-US">
                <a:solidFill>
                  <a:srgbClr val="FFFF00"/>
                </a:solidFill>
                <a:latin typeface="华文中宋" panose="02010600040101010101" pitchFamily="2" charset="-122"/>
                <a:ea typeface="华文中宋" panose="02010600040101010101" pitchFamily="2" charset="-122"/>
              </a:rPr>
              <a:t>年</a:t>
            </a:r>
            <a:r>
              <a:rPr lang="zh-CN" altLang="en-US">
                <a:solidFill>
                  <a:schemeClr val="hlink"/>
                </a:solidFill>
                <a:latin typeface="华文中宋" panose="02010600040101010101" pitchFamily="2" charset="-122"/>
                <a:ea typeface="华文中宋" panose="02010600040101010101" pitchFamily="2" charset="-122"/>
              </a:rPr>
              <a:t>诺贝尔物理学奖获得者，波动力学的创始人，量子力学的奠基人之一。</a:t>
            </a:r>
            <a:r>
              <a:rPr lang="zh-CN" altLang="en-US">
                <a:latin typeface="华文中宋" panose="02010600040101010101" pitchFamily="2" charset="-122"/>
                <a:ea typeface="华文中宋" panose="02010600040101010101" pitchFamily="2" charset="-122"/>
              </a:rPr>
              <a:t> </a:t>
            </a:r>
          </a:p>
          <a:p>
            <a:pPr>
              <a:spcBef>
                <a:spcPct val="20000"/>
              </a:spcBef>
            </a:pPr>
            <a:r>
              <a:rPr lang="zh-CN" altLang="en-US">
                <a:solidFill>
                  <a:schemeClr val="hlink"/>
                </a:solidFill>
                <a:latin typeface="华文中宋" panose="02010600040101010101" pitchFamily="2" charset="-122"/>
                <a:ea typeface="华文中宋" panose="02010600040101010101" pitchFamily="2" charset="-122"/>
              </a:rPr>
              <a:t>      德布罗意原来学习历史，后来改学理论物理学。他善于用历史的观点，用对比的方法分析问题。</a:t>
            </a:r>
          </a:p>
          <a:p>
            <a:pPr>
              <a:spcBef>
                <a:spcPct val="20000"/>
              </a:spcBef>
            </a:pPr>
            <a:r>
              <a:rPr lang="zh-CN" altLang="en-US">
                <a:solidFill>
                  <a:schemeClr val="hlink"/>
                </a:solidFill>
                <a:latin typeface="华文中宋" panose="02010600040101010101" pitchFamily="2" charset="-122"/>
                <a:ea typeface="华文中宋" panose="02010600040101010101" pitchFamily="2" charset="-122"/>
              </a:rPr>
              <a:t>      </a:t>
            </a:r>
            <a:r>
              <a:rPr lang="en-US" altLang="zh-CN">
                <a:solidFill>
                  <a:srgbClr val="FFFF00"/>
                </a:solidFill>
                <a:ea typeface="华文中宋" panose="02010600040101010101" pitchFamily="2" charset="-122"/>
              </a:rPr>
              <a:t>1923</a:t>
            </a:r>
            <a:r>
              <a:rPr lang="zh-CN" altLang="en-US">
                <a:solidFill>
                  <a:srgbClr val="FFFF00"/>
                </a:solidFill>
                <a:latin typeface="华文中宋" panose="02010600040101010101" pitchFamily="2" charset="-122"/>
                <a:ea typeface="华文中宋" panose="02010600040101010101" pitchFamily="2" charset="-122"/>
              </a:rPr>
              <a:t>年</a:t>
            </a:r>
            <a:r>
              <a:rPr lang="zh-CN" altLang="en-US">
                <a:solidFill>
                  <a:schemeClr val="hlink"/>
                </a:solidFill>
                <a:latin typeface="华文中宋" panose="02010600040101010101" pitchFamily="2" charset="-122"/>
                <a:ea typeface="华文中宋" panose="02010600040101010101" pitchFamily="2" charset="-122"/>
              </a:rPr>
              <a:t>，德布罗意试图把粒子性和波动性统一起来。</a:t>
            </a:r>
            <a:r>
              <a:rPr lang="en-US" altLang="zh-CN">
                <a:solidFill>
                  <a:srgbClr val="FFFF00"/>
                </a:solidFill>
                <a:ea typeface="华文中宋" panose="02010600040101010101" pitchFamily="2" charset="-122"/>
              </a:rPr>
              <a:t>1924</a:t>
            </a:r>
            <a:r>
              <a:rPr lang="zh-CN" altLang="en-US">
                <a:solidFill>
                  <a:srgbClr val="FFFF00"/>
                </a:solidFill>
                <a:latin typeface="华文中宋" panose="02010600040101010101" pitchFamily="2" charset="-122"/>
                <a:ea typeface="华文中宋" panose="02010600040101010101" pitchFamily="2" charset="-122"/>
              </a:rPr>
              <a:t>年</a:t>
            </a:r>
            <a:r>
              <a:rPr lang="zh-CN" altLang="en-US">
                <a:solidFill>
                  <a:schemeClr val="hlink"/>
                </a:solidFill>
                <a:latin typeface="华文中宋" panose="02010600040101010101" pitchFamily="2" charset="-122"/>
                <a:ea typeface="华文中宋" panose="02010600040101010101" pitchFamily="2" charset="-122"/>
              </a:rPr>
              <a:t>，在博士论文</a:t>
            </a:r>
            <a:r>
              <a:rPr lang="en-US" altLang="zh-CN">
                <a:solidFill>
                  <a:schemeClr val="hlink"/>
                </a:solidFill>
                <a:latin typeface="华文中宋" panose="02010600040101010101" pitchFamily="2" charset="-122"/>
                <a:ea typeface="华文中宋" panose="02010600040101010101" pitchFamily="2" charset="-122"/>
              </a:rPr>
              <a:t>《</a:t>
            </a:r>
            <a:r>
              <a:rPr lang="zh-CN" altLang="en-US">
                <a:solidFill>
                  <a:schemeClr val="hlink"/>
                </a:solidFill>
                <a:latin typeface="华文中宋" panose="02010600040101010101" pitchFamily="2" charset="-122"/>
                <a:ea typeface="华文中宋" panose="02010600040101010101" pitchFamily="2" charset="-122"/>
              </a:rPr>
              <a:t>关于量子理论的研究</a:t>
            </a:r>
            <a:r>
              <a:rPr lang="en-US" altLang="zh-CN">
                <a:solidFill>
                  <a:schemeClr val="hlink"/>
                </a:solidFill>
                <a:latin typeface="华文中宋" panose="02010600040101010101" pitchFamily="2" charset="-122"/>
                <a:ea typeface="华文中宋" panose="02010600040101010101" pitchFamily="2" charset="-122"/>
              </a:rPr>
              <a:t>》</a:t>
            </a:r>
            <a:r>
              <a:rPr lang="zh-CN" altLang="en-US">
                <a:solidFill>
                  <a:schemeClr val="hlink"/>
                </a:solidFill>
                <a:latin typeface="华文中宋" panose="02010600040101010101" pitchFamily="2" charset="-122"/>
                <a:ea typeface="华文中宋" panose="02010600040101010101" pitchFamily="2" charset="-122"/>
              </a:rPr>
              <a:t>中</a:t>
            </a:r>
            <a:r>
              <a:rPr lang="zh-CN" altLang="en-US">
                <a:solidFill>
                  <a:srgbClr val="FFFF00"/>
                </a:solidFill>
                <a:latin typeface="华文中宋" panose="02010600040101010101" pitchFamily="2" charset="-122"/>
                <a:ea typeface="华文中宋" panose="02010600040101010101" pitchFamily="2" charset="-122"/>
              </a:rPr>
              <a:t>提出德布罗意波</a:t>
            </a:r>
            <a:r>
              <a:rPr lang="zh-CN" altLang="en-US">
                <a:solidFill>
                  <a:schemeClr val="hlink"/>
                </a:solidFill>
                <a:latin typeface="华文中宋" panose="02010600040101010101" pitchFamily="2" charset="-122"/>
                <a:ea typeface="华文中宋" panose="02010600040101010101" pitchFamily="2" charset="-122"/>
              </a:rPr>
              <a:t>，同时</a:t>
            </a:r>
            <a:r>
              <a:rPr lang="zh-CN" altLang="en-US">
                <a:solidFill>
                  <a:srgbClr val="FFFF00"/>
                </a:solidFill>
                <a:latin typeface="华文中宋" panose="02010600040101010101" pitchFamily="2" charset="-122"/>
                <a:ea typeface="华文中宋" panose="02010600040101010101" pitchFamily="2" charset="-122"/>
              </a:rPr>
              <a:t>预言电子在晶体上作衍射实验的想法</a:t>
            </a:r>
            <a:r>
              <a:rPr lang="zh-CN" altLang="en-US">
                <a:solidFill>
                  <a:schemeClr val="hlink"/>
                </a:solidFill>
                <a:latin typeface="华文中宋" panose="02010600040101010101" pitchFamily="2" charset="-122"/>
                <a:ea typeface="华文中宋" panose="02010600040101010101" pitchFamily="2" charset="-122"/>
              </a:rPr>
              <a:t>。</a:t>
            </a:r>
          </a:p>
          <a:p>
            <a:pPr>
              <a:spcBef>
                <a:spcPct val="20000"/>
              </a:spcBef>
            </a:pPr>
            <a:r>
              <a:rPr lang="zh-CN" altLang="en-US">
                <a:solidFill>
                  <a:schemeClr val="hlink"/>
                </a:solidFill>
                <a:latin typeface="华文中宋" panose="02010600040101010101" pitchFamily="2" charset="-122"/>
                <a:ea typeface="华文中宋" panose="02010600040101010101" pitchFamily="2" charset="-122"/>
              </a:rPr>
              <a:t>      爱因斯坦觉察到德布罗意物质波思想的重大意义，誉之为“揭开自然界巨大帷幕的一角”。</a:t>
            </a:r>
          </a:p>
        </p:txBody>
      </p:sp>
      <p:sp>
        <p:nvSpPr>
          <p:cNvPr id="24581" name="灯片编号占位符 1">
            <a:extLst>
              <a:ext uri="{FF2B5EF4-FFF2-40B4-BE49-F238E27FC236}">
                <a16:creationId xmlns:a16="http://schemas.microsoft.com/office/drawing/2014/main" id="{E02B3A78-2362-4966-A240-1F4759F4B447}"/>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5C9B3A-27ED-4D4C-92DF-C2C60CA12102}" type="slidenum">
              <a:rPr lang="en-US" altLang="zh-CN" b="0">
                <a:solidFill>
                  <a:srgbClr val="FF00FF"/>
                </a:solidFill>
              </a:rPr>
              <a:pPr/>
              <a:t>7</a:t>
            </a:fld>
            <a:r>
              <a:rPr lang="en-US" altLang="zh-CN" b="0">
                <a:solidFill>
                  <a:srgbClr val="FF00FF"/>
                </a:solidFill>
              </a:rPr>
              <a:t>/29</a:t>
            </a:r>
          </a:p>
        </p:txBody>
      </p:sp>
      <p:sp>
        <p:nvSpPr>
          <p:cNvPr id="24582" name="Text Box 2">
            <a:extLst>
              <a:ext uri="{FF2B5EF4-FFF2-40B4-BE49-F238E27FC236}">
                <a16:creationId xmlns:a16="http://schemas.microsoft.com/office/drawing/2014/main" id="{AE34E075-8A7D-4580-A477-18DF2C8DF0E2}"/>
              </a:ext>
            </a:extLst>
          </p:cNvPr>
          <p:cNvSpPr txBox="1">
            <a:spLocks noChangeArrowheads="1"/>
          </p:cNvSpPr>
          <p:nvPr/>
        </p:nvSpPr>
        <p:spPr bwMode="auto">
          <a:xfrm>
            <a:off x="703263" y="5148263"/>
            <a:ext cx="1870075"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spcBef>
                <a:spcPct val="20000"/>
              </a:spcBef>
            </a:pPr>
            <a:r>
              <a:rPr lang="zh-CN" altLang="en-US" sz="2000">
                <a:solidFill>
                  <a:schemeClr val="bg1"/>
                </a:solidFill>
                <a:latin typeface="宋体" panose="02010600030101010101" pitchFamily="2" charset="-122"/>
              </a:rPr>
              <a:t>德布罗意</a:t>
            </a:r>
            <a:endParaRPr lang="en-US" altLang="zh-CN" sz="2000">
              <a:solidFill>
                <a:schemeClr val="bg1"/>
              </a:solidFill>
              <a:latin typeface="宋体" panose="02010600030101010101" pitchFamily="2" charset="-122"/>
            </a:endParaRPr>
          </a:p>
          <a:p>
            <a:pPr algn="ctr" eaLnBrk="0" hangingPunct="0">
              <a:spcBef>
                <a:spcPct val="20000"/>
              </a:spcBef>
            </a:pPr>
            <a:r>
              <a:rPr lang="zh-CN" altLang="en-US" sz="2000">
                <a:solidFill>
                  <a:schemeClr val="bg1"/>
                </a:solidFill>
                <a:latin typeface="宋体" panose="02010600030101010101" pitchFamily="2" charset="-122"/>
              </a:rPr>
              <a:t>法国物理学家 </a:t>
            </a:r>
            <a:endParaRPr lang="en-US" altLang="zh-CN" sz="2000">
              <a:solidFill>
                <a:schemeClr val="bg1"/>
              </a:solidFill>
              <a:latin typeface="宋体" panose="02010600030101010101" pitchFamily="2" charset="-122"/>
            </a:endParaRPr>
          </a:p>
          <a:p>
            <a:pPr algn="ctr" eaLnBrk="0" hangingPunct="0">
              <a:spcBef>
                <a:spcPct val="20000"/>
              </a:spcBef>
            </a:pPr>
            <a:r>
              <a:rPr lang="zh-CN" altLang="en-US" sz="2000">
                <a:solidFill>
                  <a:schemeClr val="bg1"/>
                </a:solidFill>
                <a:latin typeface="宋体" panose="02010600030101010101" pitchFamily="2" charset="-122"/>
              </a:rPr>
              <a:t>（</a:t>
            </a:r>
            <a:r>
              <a:rPr lang="en-US" altLang="zh-CN" sz="2000">
                <a:solidFill>
                  <a:schemeClr val="bg1"/>
                </a:solidFill>
                <a:latin typeface="宋体" panose="02010600030101010101" pitchFamily="2" charset="-122"/>
              </a:rPr>
              <a:t>1892-1987</a:t>
            </a:r>
            <a:r>
              <a:rPr lang="zh-CN" altLang="en-US" sz="2000">
                <a:solidFill>
                  <a:schemeClr val="bg1"/>
                </a:solidFill>
                <a:latin typeface="宋体" panose="02010600030101010101" pitchFamily="2" charset="-122"/>
              </a:rPr>
              <a:t>）</a:t>
            </a:r>
            <a:endParaRPr lang="en-US" altLang="zh-CN" sz="2000">
              <a:solidFill>
                <a:schemeClr val="bg1"/>
              </a:solidFill>
              <a:latin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4" name="Rectangle 10">
            <a:extLst>
              <a:ext uri="{FF2B5EF4-FFF2-40B4-BE49-F238E27FC236}">
                <a16:creationId xmlns:a16="http://schemas.microsoft.com/office/drawing/2014/main" id="{6FDD658D-2BFB-4B85-AAE5-78E33A65701D}"/>
              </a:ext>
            </a:extLst>
          </p:cNvPr>
          <p:cNvSpPr>
            <a:spLocks noChangeArrowheads="1"/>
          </p:cNvSpPr>
          <p:nvPr/>
        </p:nvSpPr>
        <p:spPr bwMode="auto">
          <a:xfrm>
            <a:off x="685800" y="2768600"/>
            <a:ext cx="8029575"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nSpc>
                <a:spcPct val="135000"/>
              </a:lnSpc>
            </a:pPr>
            <a:r>
              <a:rPr lang="zh-CN" altLang="en-US">
                <a:solidFill>
                  <a:srgbClr val="FFFFFF"/>
                </a:solidFill>
              </a:rPr>
              <a:t>计算经过电势差 </a:t>
            </a:r>
            <a:r>
              <a:rPr lang="en-US" altLang="zh-CN" i="1">
                <a:solidFill>
                  <a:srgbClr val="00FFFF"/>
                </a:solidFill>
              </a:rPr>
              <a:t>U</a:t>
            </a:r>
            <a:r>
              <a:rPr lang="en-US" altLang="zh-CN" baseline="-20000">
                <a:solidFill>
                  <a:srgbClr val="00FFFF"/>
                </a:solidFill>
              </a:rPr>
              <a:t>1</a:t>
            </a:r>
            <a:r>
              <a:rPr lang="en-US" altLang="zh-CN" i="1">
                <a:solidFill>
                  <a:srgbClr val="00FFFF"/>
                </a:solidFill>
              </a:rPr>
              <a:t> </a:t>
            </a:r>
            <a:r>
              <a:rPr lang="en-US" altLang="zh-CN">
                <a:solidFill>
                  <a:srgbClr val="00FFFF"/>
                </a:solidFill>
              </a:rPr>
              <a:t>=150 V</a:t>
            </a:r>
            <a:r>
              <a:rPr lang="en-US" altLang="zh-CN">
                <a:solidFill>
                  <a:srgbClr val="FFFF00"/>
                </a:solidFill>
              </a:rPr>
              <a:t> </a:t>
            </a:r>
            <a:r>
              <a:rPr lang="zh-CN" altLang="en-US">
                <a:solidFill>
                  <a:srgbClr val="FFFFFF"/>
                </a:solidFill>
              </a:rPr>
              <a:t>和 </a:t>
            </a:r>
            <a:r>
              <a:rPr lang="en-US" altLang="zh-CN" i="1">
                <a:solidFill>
                  <a:srgbClr val="00FFFF"/>
                </a:solidFill>
              </a:rPr>
              <a:t>U</a:t>
            </a:r>
            <a:r>
              <a:rPr lang="en-US" altLang="zh-CN" baseline="-20000">
                <a:solidFill>
                  <a:srgbClr val="00FFFF"/>
                </a:solidFill>
              </a:rPr>
              <a:t>2 </a:t>
            </a:r>
            <a:r>
              <a:rPr lang="en-US" altLang="zh-CN">
                <a:solidFill>
                  <a:srgbClr val="00FFFF"/>
                </a:solidFill>
              </a:rPr>
              <a:t>=10</a:t>
            </a:r>
            <a:r>
              <a:rPr lang="en-US" altLang="zh-CN" baseline="30000">
                <a:solidFill>
                  <a:srgbClr val="00FFFF"/>
                </a:solidFill>
              </a:rPr>
              <a:t>4  </a:t>
            </a:r>
            <a:r>
              <a:rPr lang="en-US" altLang="zh-CN">
                <a:solidFill>
                  <a:srgbClr val="00FFFF"/>
                </a:solidFill>
              </a:rPr>
              <a:t>V</a:t>
            </a:r>
            <a:r>
              <a:rPr lang="en-US" altLang="zh-CN">
                <a:solidFill>
                  <a:srgbClr val="FFFF00"/>
                </a:solidFill>
              </a:rPr>
              <a:t> </a:t>
            </a:r>
            <a:r>
              <a:rPr lang="zh-CN" altLang="en-US">
                <a:solidFill>
                  <a:srgbClr val="FFFFFF"/>
                </a:solidFill>
              </a:rPr>
              <a:t>加速的电子的德布罗意波长（不考虑相对论效应）。</a:t>
            </a:r>
          </a:p>
        </p:txBody>
      </p:sp>
      <p:sp>
        <p:nvSpPr>
          <p:cNvPr id="72715" name="Rectangle 11">
            <a:extLst>
              <a:ext uri="{FF2B5EF4-FFF2-40B4-BE49-F238E27FC236}">
                <a16:creationId xmlns:a16="http://schemas.microsoft.com/office/drawing/2014/main" id="{0D4BCEC9-9305-4FDD-BCFC-9E6C35DCE8B8}"/>
              </a:ext>
            </a:extLst>
          </p:cNvPr>
          <p:cNvSpPr>
            <a:spLocks noChangeArrowheads="1"/>
          </p:cNvSpPr>
          <p:nvPr/>
        </p:nvSpPr>
        <p:spPr bwMode="auto">
          <a:xfrm>
            <a:off x="306388" y="2882900"/>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zh-CN" altLang="en-US">
                <a:solidFill>
                  <a:srgbClr val="FFFF00"/>
                </a:solidFill>
                <a:latin typeface="Arial" panose="020B0604020202020204" pitchFamily="34" charset="0"/>
              </a:rPr>
              <a:t>例</a:t>
            </a:r>
            <a:r>
              <a:rPr lang="zh-CN" altLang="en-US" b="0">
                <a:solidFill>
                  <a:srgbClr val="FFFF00"/>
                </a:solidFill>
                <a:latin typeface="Arial" panose="020B0604020202020204" pitchFamily="34" charset="0"/>
              </a:rPr>
              <a:t> </a:t>
            </a:r>
          </a:p>
        </p:txBody>
      </p:sp>
      <p:sp>
        <p:nvSpPr>
          <p:cNvPr id="72716" name="Rectangle 12">
            <a:extLst>
              <a:ext uri="{FF2B5EF4-FFF2-40B4-BE49-F238E27FC236}">
                <a16:creationId xmlns:a16="http://schemas.microsoft.com/office/drawing/2014/main" id="{ACD988F4-74D1-404D-9DF7-3A428D5CADC1}"/>
              </a:ext>
            </a:extLst>
          </p:cNvPr>
          <p:cNvSpPr>
            <a:spLocks noChangeArrowheads="1"/>
          </p:cNvSpPr>
          <p:nvPr/>
        </p:nvSpPr>
        <p:spPr bwMode="auto">
          <a:xfrm>
            <a:off x="304800" y="3941763"/>
            <a:ext cx="576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zh-CN" altLang="en-US">
                <a:solidFill>
                  <a:srgbClr val="FFFF00"/>
                </a:solidFill>
                <a:latin typeface="Arial" panose="020B0604020202020204" pitchFamily="34" charset="0"/>
              </a:rPr>
              <a:t>解</a:t>
            </a:r>
            <a:r>
              <a:rPr lang="zh-CN" altLang="en-US" b="0">
                <a:solidFill>
                  <a:srgbClr val="FFFF00"/>
                </a:solidFill>
                <a:latin typeface="Arial" panose="020B0604020202020204" pitchFamily="34" charset="0"/>
              </a:rPr>
              <a:t> </a:t>
            </a:r>
          </a:p>
        </p:txBody>
      </p:sp>
      <p:graphicFrame>
        <p:nvGraphicFramePr>
          <p:cNvPr id="72717" name="Object 5">
            <a:extLst>
              <a:ext uri="{FF2B5EF4-FFF2-40B4-BE49-F238E27FC236}">
                <a16:creationId xmlns:a16="http://schemas.microsoft.com/office/drawing/2014/main" id="{7DF4FA1E-AC4F-4907-AD8C-BF87163F300B}"/>
              </a:ext>
            </a:extLst>
          </p:cNvPr>
          <p:cNvGraphicFramePr>
            <a:graphicFrameLocks noChangeAspect="1"/>
          </p:cNvGraphicFramePr>
          <p:nvPr/>
        </p:nvGraphicFramePr>
        <p:xfrm>
          <a:off x="1619250" y="3871913"/>
          <a:ext cx="1441450" cy="660400"/>
        </p:xfrm>
        <a:graphic>
          <a:graphicData uri="http://schemas.openxmlformats.org/presentationml/2006/ole">
            <mc:AlternateContent xmlns:mc="http://schemas.openxmlformats.org/markup-compatibility/2006">
              <mc:Choice xmlns:v="urn:schemas-microsoft-com:vml" Requires="v">
                <p:oleObj spid="_x0000_s496812" r:id="rId3" imgW="2085480" imgH="940680" progId="Equation.3">
                  <p:embed/>
                </p:oleObj>
              </mc:Choice>
              <mc:Fallback>
                <p:oleObj r:id="rId3" imgW="2085480" imgH="940680" progId="Equation.3">
                  <p:embed/>
                  <p:pic>
                    <p:nvPicPr>
                      <p:cNvPr id="72717" name="Object 5">
                        <a:extLst>
                          <a:ext uri="{FF2B5EF4-FFF2-40B4-BE49-F238E27FC236}">
                            <a16:creationId xmlns:a16="http://schemas.microsoft.com/office/drawing/2014/main" id="{7DF4FA1E-AC4F-4907-AD8C-BF87163F3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871913"/>
                        <a:ext cx="144145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18" name="Object 6">
            <a:extLst>
              <a:ext uri="{FF2B5EF4-FFF2-40B4-BE49-F238E27FC236}">
                <a16:creationId xmlns:a16="http://schemas.microsoft.com/office/drawing/2014/main" id="{E8A30194-3E08-4CA4-9F53-7ECB1714BD76}"/>
              </a:ext>
            </a:extLst>
          </p:cNvPr>
          <p:cNvGraphicFramePr>
            <a:graphicFrameLocks noChangeAspect="1"/>
          </p:cNvGraphicFramePr>
          <p:nvPr/>
        </p:nvGraphicFramePr>
        <p:xfrm>
          <a:off x="6445250" y="3857625"/>
          <a:ext cx="1198563" cy="771525"/>
        </p:xfrm>
        <a:graphic>
          <a:graphicData uri="http://schemas.openxmlformats.org/presentationml/2006/ole">
            <mc:AlternateContent xmlns:mc="http://schemas.openxmlformats.org/markup-compatibility/2006">
              <mc:Choice xmlns:v="urn:schemas-microsoft-com:vml" Requires="v">
                <p:oleObj spid="_x0000_s496813" r:id="rId5" imgW="1726560" imgH="1097640" progId="Equation.3">
                  <p:embed/>
                </p:oleObj>
              </mc:Choice>
              <mc:Fallback>
                <p:oleObj r:id="rId5" imgW="1726560" imgH="1097640" progId="Equation.3">
                  <p:embed/>
                  <p:pic>
                    <p:nvPicPr>
                      <p:cNvPr id="72718" name="Object 6">
                        <a:extLst>
                          <a:ext uri="{FF2B5EF4-FFF2-40B4-BE49-F238E27FC236}">
                            <a16:creationId xmlns:a16="http://schemas.microsoft.com/office/drawing/2014/main" id="{E8A30194-3E08-4CA4-9F53-7ECB1714BD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250" y="3857625"/>
                        <a:ext cx="1198563"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19" name="Object 7">
            <a:extLst>
              <a:ext uri="{FF2B5EF4-FFF2-40B4-BE49-F238E27FC236}">
                <a16:creationId xmlns:a16="http://schemas.microsoft.com/office/drawing/2014/main" id="{229A0713-0190-4415-B9B2-B3CD265E18A5}"/>
              </a:ext>
            </a:extLst>
          </p:cNvPr>
          <p:cNvGraphicFramePr>
            <a:graphicFrameLocks noChangeAspect="1"/>
          </p:cNvGraphicFramePr>
          <p:nvPr/>
        </p:nvGraphicFramePr>
        <p:xfrm>
          <a:off x="1571625" y="5259388"/>
          <a:ext cx="3990975" cy="741362"/>
        </p:xfrm>
        <a:graphic>
          <a:graphicData uri="http://schemas.openxmlformats.org/presentationml/2006/ole">
            <mc:AlternateContent xmlns:mc="http://schemas.openxmlformats.org/markup-compatibility/2006">
              <mc:Choice xmlns:v="urn:schemas-microsoft-com:vml" Requires="v">
                <p:oleObj spid="_x0000_s496814" r:id="rId7" imgW="5841720" imgH="1052640" progId="Equation.3">
                  <p:embed/>
                </p:oleObj>
              </mc:Choice>
              <mc:Fallback>
                <p:oleObj r:id="rId7" imgW="5841720" imgH="1052640" progId="Equation.3">
                  <p:embed/>
                  <p:pic>
                    <p:nvPicPr>
                      <p:cNvPr id="72719" name="Object 7">
                        <a:extLst>
                          <a:ext uri="{FF2B5EF4-FFF2-40B4-BE49-F238E27FC236}">
                            <a16:creationId xmlns:a16="http://schemas.microsoft.com/office/drawing/2014/main" id="{229A0713-0190-4415-B9B2-B3CD265E18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625" y="5259388"/>
                        <a:ext cx="3990975"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20" name="Object 8">
            <a:extLst>
              <a:ext uri="{FF2B5EF4-FFF2-40B4-BE49-F238E27FC236}">
                <a16:creationId xmlns:a16="http://schemas.microsoft.com/office/drawing/2014/main" id="{1B6792ED-4F79-4ECC-9210-839356945337}"/>
              </a:ext>
            </a:extLst>
          </p:cNvPr>
          <p:cNvGraphicFramePr>
            <a:graphicFrameLocks noChangeAspect="1"/>
          </p:cNvGraphicFramePr>
          <p:nvPr/>
        </p:nvGraphicFramePr>
        <p:xfrm>
          <a:off x="2557463" y="6207125"/>
          <a:ext cx="1371600" cy="334963"/>
        </p:xfrm>
        <a:graphic>
          <a:graphicData uri="http://schemas.openxmlformats.org/presentationml/2006/ole">
            <mc:AlternateContent xmlns:mc="http://schemas.openxmlformats.org/markup-compatibility/2006">
              <mc:Choice xmlns:v="urn:schemas-microsoft-com:vml" Requires="v">
                <p:oleObj spid="_x0000_s496815" r:id="rId9" imgW="1984680" imgH="459360" progId="Equation.3">
                  <p:embed/>
                </p:oleObj>
              </mc:Choice>
              <mc:Fallback>
                <p:oleObj r:id="rId9" imgW="1984680" imgH="459360" progId="Equation.3">
                  <p:embed/>
                  <p:pic>
                    <p:nvPicPr>
                      <p:cNvPr id="72720" name="Object 8">
                        <a:extLst>
                          <a:ext uri="{FF2B5EF4-FFF2-40B4-BE49-F238E27FC236}">
                            <a16:creationId xmlns:a16="http://schemas.microsoft.com/office/drawing/2014/main" id="{1B6792ED-4F79-4ECC-9210-8393569453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7463" y="6207125"/>
                        <a:ext cx="13716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2721" name="Object 9">
            <a:extLst>
              <a:ext uri="{FF2B5EF4-FFF2-40B4-BE49-F238E27FC236}">
                <a16:creationId xmlns:a16="http://schemas.microsoft.com/office/drawing/2014/main" id="{B62F9398-4AC5-411E-B8B0-F350CA379CE9}"/>
              </a:ext>
            </a:extLst>
          </p:cNvPr>
          <p:cNvGraphicFramePr>
            <a:graphicFrameLocks noChangeAspect="1"/>
          </p:cNvGraphicFramePr>
          <p:nvPr/>
        </p:nvGraphicFramePr>
        <p:xfrm>
          <a:off x="4143375" y="6208713"/>
          <a:ext cx="1838325" cy="334962"/>
        </p:xfrm>
        <a:graphic>
          <a:graphicData uri="http://schemas.openxmlformats.org/presentationml/2006/ole">
            <mc:AlternateContent xmlns:mc="http://schemas.openxmlformats.org/markup-compatibility/2006">
              <mc:Choice xmlns:v="urn:schemas-microsoft-com:vml" Requires="v">
                <p:oleObj spid="_x0000_s496816" r:id="rId11" imgW="2668680" imgH="459360" progId="Equation.3">
                  <p:embed/>
                </p:oleObj>
              </mc:Choice>
              <mc:Fallback>
                <p:oleObj r:id="rId11" imgW="2668680" imgH="459360" progId="Equation.3">
                  <p:embed/>
                  <p:pic>
                    <p:nvPicPr>
                      <p:cNvPr id="72721" name="Object 9">
                        <a:extLst>
                          <a:ext uri="{FF2B5EF4-FFF2-40B4-BE49-F238E27FC236}">
                            <a16:creationId xmlns:a16="http://schemas.microsoft.com/office/drawing/2014/main" id="{B62F9398-4AC5-411E-B8B0-F350CA379C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3375" y="6208713"/>
                        <a:ext cx="18383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2722" name="Text Box 18">
            <a:extLst>
              <a:ext uri="{FF2B5EF4-FFF2-40B4-BE49-F238E27FC236}">
                <a16:creationId xmlns:a16="http://schemas.microsoft.com/office/drawing/2014/main" id="{ACEB7B20-757D-497F-ABDA-DE4F9CEA347B}"/>
              </a:ext>
            </a:extLst>
          </p:cNvPr>
          <p:cNvSpPr txBox="1">
            <a:spLocks noChangeArrowheads="1"/>
          </p:cNvSpPr>
          <p:nvPr/>
        </p:nvSpPr>
        <p:spPr bwMode="auto">
          <a:xfrm>
            <a:off x="723900" y="3911600"/>
            <a:ext cx="96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en-US">
                <a:solidFill>
                  <a:schemeClr val="bg1"/>
                </a:solidFill>
                <a:latin typeface="宋体" panose="02010600030101010101" pitchFamily="2" charset="-122"/>
              </a:rPr>
              <a:t>根据</a:t>
            </a:r>
          </a:p>
        </p:txBody>
      </p:sp>
      <p:sp>
        <p:nvSpPr>
          <p:cNvPr id="72723" name="Text Box 19">
            <a:extLst>
              <a:ext uri="{FF2B5EF4-FFF2-40B4-BE49-F238E27FC236}">
                <a16:creationId xmlns:a16="http://schemas.microsoft.com/office/drawing/2014/main" id="{63C987FF-6E22-4DA8-B50E-A457E3F6AA4D}"/>
              </a:ext>
            </a:extLst>
          </p:cNvPr>
          <p:cNvSpPr txBox="1">
            <a:spLocks noChangeArrowheads="1"/>
          </p:cNvSpPr>
          <p:nvPr/>
        </p:nvSpPr>
        <p:spPr bwMode="auto">
          <a:xfrm>
            <a:off x="3000375" y="3937000"/>
            <a:ext cx="3278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a:solidFill>
                  <a:schemeClr val="bg1"/>
                </a:solidFill>
                <a:latin typeface="宋体" panose="02010600030101010101" pitchFamily="2" charset="-122"/>
              </a:rPr>
              <a:t>，加速后电子的速度为</a:t>
            </a:r>
          </a:p>
        </p:txBody>
      </p:sp>
      <p:sp>
        <p:nvSpPr>
          <p:cNvPr id="72724" name="Text Box 20">
            <a:extLst>
              <a:ext uri="{FF2B5EF4-FFF2-40B4-BE49-F238E27FC236}">
                <a16:creationId xmlns:a16="http://schemas.microsoft.com/office/drawing/2014/main" id="{F1783FAE-0E00-4183-9443-270D3BB70EEB}"/>
              </a:ext>
            </a:extLst>
          </p:cNvPr>
          <p:cNvSpPr txBox="1">
            <a:spLocks noChangeArrowheads="1"/>
          </p:cNvSpPr>
          <p:nvPr/>
        </p:nvSpPr>
        <p:spPr bwMode="auto">
          <a:xfrm>
            <a:off x="603250" y="4643438"/>
            <a:ext cx="7326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en-US">
                <a:solidFill>
                  <a:schemeClr val="bg1"/>
                </a:solidFill>
                <a:latin typeface="宋体" panose="02010600030101010101" pitchFamily="2" charset="-122"/>
              </a:rPr>
              <a:t>根据德布罗意关系 </a:t>
            </a:r>
            <a:r>
              <a:rPr lang="en-US" altLang="zh-CN" i="1">
                <a:solidFill>
                  <a:srgbClr val="66FFFF"/>
                </a:solidFill>
              </a:rPr>
              <a:t>p </a:t>
            </a:r>
            <a:r>
              <a:rPr lang="en-US" altLang="zh-CN">
                <a:solidFill>
                  <a:srgbClr val="66FFFF"/>
                </a:solidFill>
              </a:rPr>
              <a:t>= </a:t>
            </a:r>
            <a:r>
              <a:rPr lang="en-US" altLang="zh-CN" i="1">
                <a:solidFill>
                  <a:srgbClr val="66FFFF"/>
                </a:solidFill>
              </a:rPr>
              <a:t>h</a:t>
            </a:r>
            <a:r>
              <a:rPr lang="en-US" altLang="zh-CN">
                <a:solidFill>
                  <a:srgbClr val="66FFFF"/>
                </a:solidFill>
              </a:rPr>
              <a:t> /</a:t>
            </a:r>
            <a:r>
              <a:rPr lang="en-US" altLang="zh-CN" i="1">
                <a:solidFill>
                  <a:srgbClr val="66FFFF"/>
                </a:solidFill>
              </a:rPr>
              <a:t>λ</a:t>
            </a:r>
            <a:r>
              <a:rPr lang="zh-CN" altLang="en-US">
                <a:solidFill>
                  <a:schemeClr val="bg1"/>
                </a:solidFill>
                <a:latin typeface="宋体" panose="02010600030101010101" pitchFamily="2" charset="-122"/>
              </a:rPr>
              <a:t>，电子的德布罗意波长为</a:t>
            </a:r>
          </a:p>
        </p:txBody>
      </p:sp>
      <p:sp>
        <p:nvSpPr>
          <p:cNvPr id="72725" name="Text Box 21">
            <a:extLst>
              <a:ext uri="{FF2B5EF4-FFF2-40B4-BE49-F238E27FC236}">
                <a16:creationId xmlns:a16="http://schemas.microsoft.com/office/drawing/2014/main" id="{46FE4FA2-C50E-4BDC-A483-279EDCFCDA05}"/>
              </a:ext>
            </a:extLst>
          </p:cNvPr>
          <p:cNvSpPr txBox="1">
            <a:spLocks noChangeArrowheads="1"/>
          </p:cNvSpPr>
          <p:nvPr/>
        </p:nvSpPr>
        <p:spPr bwMode="auto">
          <a:xfrm>
            <a:off x="714375" y="6115050"/>
            <a:ext cx="191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a:solidFill>
                  <a:schemeClr val="bg1"/>
                </a:solidFill>
                <a:latin typeface="宋体" panose="02010600030101010101" pitchFamily="2" charset="-122"/>
              </a:rPr>
              <a:t>波长分别为</a:t>
            </a:r>
          </a:p>
        </p:txBody>
      </p:sp>
      <p:sp>
        <p:nvSpPr>
          <p:cNvPr id="72726" name="AutoShape 22">
            <a:extLst>
              <a:ext uri="{FF2B5EF4-FFF2-40B4-BE49-F238E27FC236}">
                <a16:creationId xmlns:a16="http://schemas.microsoft.com/office/drawing/2014/main" id="{0CF213BB-02FD-4CD0-BFE2-AA738527933A}"/>
              </a:ext>
            </a:extLst>
          </p:cNvPr>
          <p:cNvSpPr>
            <a:spLocks noChangeArrowheads="1"/>
          </p:cNvSpPr>
          <p:nvPr/>
        </p:nvSpPr>
        <p:spPr bwMode="auto">
          <a:xfrm>
            <a:off x="6049963" y="5264150"/>
            <a:ext cx="2736850" cy="950913"/>
          </a:xfrm>
          <a:prstGeom prst="wedgeRectCallout">
            <a:avLst>
              <a:gd name="adj1" fmla="val -49533"/>
              <a:gd name="adj2" fmla="val 68939"/>
            </a:avLst>
          </a:prstGeom>
          <a:solidFill>
            <a:srgbClr val="336699"/>
          </a:solidFill>
          <a:ln w="19050">
            <a:solidFill>
              <a:srgbClr val="FFCCFF"/>
            </a:solidFill>
            <a:miter lim="800000"/>
          </a:ln>
        </p:spPr>
        <p:txBody>
          <a:bodyPr/>
          <a:lstStyle/>
          <a:p>
            <a:pPr algn="ctr" eaLnBrk="0" hangingPunct="0"/>
            <a:r>
              <a:rPr lang="zh-CN" altLang="en-US">
                <a:solidFill>
                  <a:schemeClr val="bg1"/>
                </a:solidFill>
                <a:latin typeface="宋体" panose="02010600030101010101" pitchFamily="2" charset="-122"/>
              </a:rPr>
              <a:t>可以通过晶体衍射证实电子的波动性</a:t>
            </a:r>
          </a:p>
        </p:txBody>
      </p:sp>
      <p:sp>
        <p:nvSpPr>
          <p:cNvPr id="25614" name="灯片编号占位符 1">
            <a:extLst>
              <a:ext uri="{FF2B5EF4-FFF2-40B4-BE49-F238E27FC236}">
                <a16:creationId xmlns:a16="http://schemas.microsoft.com/office/drawing/2014/main" id="{AD4B909B-489A-4F3D-89A2-97EE24104A23}"/>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9F23A2C-DD3A-49D2-B82D-2D0D507253DE}" type="slidenum">
              <a:rPr lang="en-US" altLang="zh-CN" b="0">
                <a:solidFill>
                  <a:srgbClr val="FF00FF"/>
                </a:solidFill>
              </a:rPr>
              <a:pPr/>
              <a:t>8</a:t>
            </a:fld>
            <a:r>
              <a:rPr lang="en-US" altLang="zh-CN" b="0">
                <a:solidFill>
                  <a:srgbClr val="FF00FF"/>
                </a:solidFill>
              </a:rPr>
              <a:t>/29</a:t>
            </a:r>
          </a:p>
        </p:txBody>
      </p:sp>
      <p:sp>
        <p:nvSpPr>
          <p:cNvPr id="22" name="Rectangle 79">
            <a:extLst>
              <a:ext uri="{FF2B5EF4-FFF2-40B4-BE49-F238E27FC236}">
                <a16:creationId xmlns:a16="http://schemas.microsoft.com/office/drawing/2014/main" id="{A47A8E9F-0E1E-433F-BFEE-08B90C21D6EF}"/>
              </a:ext>
            </a:extLst>
          </p:cNvPr>
          <p:cNvSpPr>
            <a:spLocks noChangeArrowheads="1"/>
          </p:cNvSpPr>
          <p:nvPr/>
        </p:nvSpPr>
        <p:spPr bwMode="auto">
          <a:xfrm>
            <a:off x="2744788" y="257175"/>
            <a:ext cx="3124200" cy="457200"/>
          </a:xfrm>
          <a:prstGeom prst="rect">
            <a:avLst/>
          </a:prstGeom>
          <a:noFill/>
          <a:ln w="9525">
            <a:noFill/>
            <a:miter lim="800000"/>
          </a:ln>
        </p:spPr>
        <p:txBody>
          <a:bodyPr>
            <a:spAutoFit/>
          </a:bodyPr>
          <a:lstStyle/>
          <a:p>
            <a:pPr eaLnBrk="0" hangingPunct="0"/>
            <a:r>
              <a:rPr lang="zh-CN" altLang="en-US">
                <a:solidFill>
                  <a:schemeClr val="bg1"/>
                </a:solidFill>
                <a:latin typeface="宋体" panose="02010600030101010101" pitchFamily="2" charset="-122"/>
              </a:rPr>
              <a:t>非相对论效应情况下</a:t>
            </a:r>
          </a:p>
        </p:txBody>
      </p:sp>
      <p:graphicFrame>
        <p:nvGraphicFramePr>
          <p:cNvPr id="23" name="Object 22">
            <a:extLst>
              <a:ext uri="{FF2B5EF4-FFF2-40B4-BE49-F238E27FC236}">
                <a16:creationId xmlns:a16="http://schemas.microsoft.com/office/drawing/2014/main" id="{3E4B1A35-9543-4AC9-9859-5672F0354696}"/>
              </a:ext>
            </a:extLst>
          </p:cNvPr>
          <p:cNvGraphicFramePr>
            <a:graphicFrameLocks noChangeAspect="1"/>
          </p:cNvGraphicFramePr>
          <p:nvPr/>
        </p:nvGraphicFramePr>
        <p:xfrm>
          <a:off x="5792788" y="333375"/>
          <a:ext cx="922337" cy="307975"/>
        </p:xfrm>
        <a:graphic>
          <a:graphicData uri="http://schemas.openxmlformats.org/presentationml/2006/ole">
            <mc:AlternateContent xmlns:mc="http://schemas.openxmlformats.org/markup-compatibility/2006">
              <mc:Choice xmlns:v="urn:schemas-microsoft-com:vml" Requires="v">
                <p:oleObj spid="_x0000_s496817" r:id="rId13" imgW="482040" imgH="156960" progId="Equation.3">
                  <p:embed/>
                </p:oleObj>
              </mc:Choice>
              <mc:Fallback>
                <p:oleObj r:id="rId13" imgW="482040" imgH="156960" progId="Equation.3">
                  <p:embed/>
                  <p:pic>
                    <p:nvPicPr>
                      <p:cNvPr id="23" name="Object 22">
                        <a:extLst>
                          <a:ext uri="{FF2B5EF4-FFF2-40B4-BE49-F238E27FC236}">
                            <a16:creationId xmlns:a16="http://schemas.microsoft.com/office/drawing/2014/main" id="{3E4B1A35-9543-4AC9-9859-5672F035469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92788" y="333375"/>
                        <a:ext cx="9223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4" name="Object 23">
            <a:extLst>
              <a:ext uri="{FF2B5EF4-FFF2-40B4-BE49-F238E27FC236}">
                <a16:creationId xmlns:a16="http://schemas.microsoft.com/office/drawing/2014/main" id="{080CF470-E128-48BD-AB80-4D39114AB79C}"/>
              </a:ext>
            </a:extLst>
          </p:cNvPr>
          <p:cNvGraphicFramePr>
            <a:graphicFrameLocks noChangeAspect="1"/>
          </p:cNvGraphicFramePr>
          <p:nvPr/>
        </p:nvGraphicFramePr>
        <p:xfrm>
          <a:off x="2000250" y="857250"/>
          <a:ext cx="1506538" cy="760413"/>
        </p:xfrm>
        <a:graphic>
          <a:graphicData uri="http://schemas.openxmlformats.org/presentationml/2006/ole">
            <mc:AlternateContent xmlns:mc="http://schemas.openxmlformats.org/markup-compatibility/2006">
              <mc:Choice xmlns:v="urn:schemas-microsoft-com:vml" Requires="v">
                <p:oleObj spid="_x0000_s496818" r:id="rId15" imgW="799753" imgH="393529" progId="Equation.3">
                  <p:embed/>
                </p:oleObj>
              </mc:Choice>
              <mc:Fallback>
                <p:oleObj r:id="rId15" imgW="799753" imgH="393529" progId="Equation.3">
                  <p:embed/>
                  <p:pic>
                    <p:nvPicPr>
                      <p:cNvPr id="24" name="Object 23">
                        <a:extLst>
                          <a:ext uri="{FF2B5EF4-FFF2-40B4-BE49-F238E27FC236}">
                            <a16:creationId xmlns:a16="http://schemas.microsoft.com/office/drawing/2014/main" id="{080CF470-E128-48BD-AB80-4D39114AB79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00250" y="857250"/>
                        <a:ext cx="1506538" cy="760413"/>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5" name="AutoShape 82">
            <a:extLst>
              <a:ext uri="{FF2B5EF4-FFF2-40B4-BE49-F238E27FC236}">
                <a16:creationId xmlns:a16="http://schemas.microsoft.com/office/drawing/2014/main" id="{5D1068E9-577F-461D-A155-55F37C9D7839}"/>
              </a:ext>
            </a:extLst>
          </p:cNvPr>
          <p:cNvSpPr>
            <a:spLocks noChangeArrowheads="1"/>
          </p:cNvSpPr>
          <p:nvPr/>
        </p:nvSpPr>
        <p:spPr bwMode="auto">
          <a:xfrm>
            <a:off x="3857625" y="1052513"/>
            <a:ext cx="971550" cy="304800"/>
          </a:xfrm>
          <a:prstGeom prst="rightArrow">
            <a:avLst>
              <a:gd name="adj1" fmla="val 50000"/>
              <a:gd name="adj2" fmla="val 56239"/>
            </a:avLst>
          </a:prstGeom>
          <a:noFill/>
          <a:ln w="2222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26" name="Object 24">
            <a:extLst>
              <a:ext uri="{FF2B5EF4-FFF2-40B4-BE49-F238E27FC236}">
                <a16:creationId xmlns:a16="http://schemas.microsoft.com/office/drawing/2014/main" id="{B59389BE-26FB-44AF-956F-7A196F558A90}"/>
              </a:ext>
            </a:extLst>
          </p:cNvPr>
          <p:cNvGraphicFramePr>
            <a:graphicFrameLocks noChangeAspect="1"/>
          </p:cNvGraphicFramePr>
          <p:nvPr/>
        </p:nvGraphicFramePr>
        <p:xfrm>
          <a:off x="5143500" y="982663"/>
          <a:ext cx="1820863" cy="517525"/>
        </p:xfrm>
        <a:graphic>
          <a:graphicData uri="http://schemas.openxmlformats.org/presentationml/2006/ole">
            <mc:AlternateContent xmlns:mc="http://schemas.openxmlformats.org/markup-compatibility/2006">
              <mc:Choice xmlns:v="urn:schemas-microsoft-com:vml" Requires="v">
                <p:oleObj spid="_x0000_s496819" r:id="rId17" imgW="964781" imgH="266584" progId="Equation.3">
                  <p:embed/>
                </p:oleObj>
              </mc:Choice>
              <mc:Fallback>
                <p:oleObj r:id="rId17" imgW="964781" imgH="266584" progId="Equation.3">
                  <p:embed/>
                  <p:pic>
                    <p:nvPicPr>
                      <p:cNvPr id="26" name="Object 24">
                        <a:extLst>
                          <a:ext uri="{FF2B5EF4-FFF2-40B4-BE49-F238E27FC236}">
                            <a16:creationId xmlns:a16="http://schemas.microsoft.com/office/drawing/2014/main" id="{B59389BE-26FB-44AF-956F-7A196F558A9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43500" y="982663"/>
                        <a:ext cx="1820863" cy="5175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7" name="Object 25">
            <a:extLst>
              <a:ext uri="{FF2B5EF4-FFF2-40B4-BE49-F238E27FC236}">
                <a16:creationId xmlns:a16="http://schemas.microsoft.com/office/drawing/2014/main" id="{F67C88FC-1568-46FB-A515-3E3429B72A12}"/>
              </a:ext>
            </a:extLst>
          </p:cNvPr>
          <p:cNvGraphicFramePr>
            <a:graphicFrameLocks noChangeAspect="1"/>
          </p:cNvGraphicFramePr>
          <p:nvPr/>
        </p:nvGraphicFramePr>
        <p:xfrm>
          <a:off x="2357438" y="1841500"/>
          <a:ext cx="2360612" cy="871538"/>
        </p:xfrm>
        <a:graphic>
          <a:graphicData uri="http://schemas.openxmlformats.org/presentationml/2006/ole">
            <mc:AlternateContent xmlns:mc="http://schemas.openxmlformats.org/markup-compatibility/2006">
              <mc:Choice xmlns:v="urn:schemas-microsoft-com:vml" Requires="v">
                <p:oleObj spid="_x0000_s496820" r:id="rId19" imgW="1257300" imgH="457200" progId="Equation.3">
                  <p:embed/>
                </p:oleObj>
              </mc:Choice>
              <mc:Fallback>
                <p:oleObj r:id="rId19" imgW="1257300" imgH="457200" progId="Equation.3">
                  <p:embed/>
                  <p:pic>
                    <p:nvPicPr>
                      <p:cNvPr id="27" name="Object 25">
                        <a:extLst>
                          <a:ext uri="{FF2B5EF4-FFF2-40B4-BE49-F238E27FC236}">
                            <a16:creationId xmlns:a16="http://schemas.microsoft.com/office/drawing/2014/main" id="{F67C88FC-1568-46FB-A515-3E3429B72A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57438" y="1841500"/>
                        <a:ext cx="2360612" cy="871538"/>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8" name="Object 26">
            <a:extLst>
              <a:ext uri="{FF2B5EF4-FFF2-40B4-BE49-F238E27FC236}">
                <a16:creationId xmlns:a16="http://schemas.microsoft.com/office/drawing/2014/main" id="{94C60CA8-1925-41CC-BF64-7A7A822D1609}"/>
              </a:ext>
            </a:extLst>
          </p:cNvPr>
          <p:cNvGraphicFramePr>
            <a:graphicFrameLocks noChangeAspect="1"/>
          </p:cNvGraphicFramePr>
          <p:nvPr/>
        </p:nvGraphicFramePr>
        <p:xfrm>
          <a:off x="4714875" y="1841500"/>
          <a:ext cx="1666875" cy="873125"/>
        </p:xfrm>
        <a:graphic>
          <a:graphicData uri="http://schemas.openxmlformats.org/presentationml/2006/ole">
            <mc:AlternateContent xmlns:mc="http://schemas.openxmlformats.org/markup-compatibility/2006">
              <mc:Choice xmlns:v="urn:schemas-microsoft-com:vml" Requires="v">
                <p:oleObj spid="_x0000_s496821" r:id="rId21" imgW="812447" imgH="418918" progId="Equation.3">
                  <p:embed/>
                </p:oleObj>
              </mc:Choice>
              <mc:Fallback>
                <p:oleObj r:id="rId21" imgW="812447" imgH="418918" progId="Equation.3">
                  <p:embed/>
                  <p:pic>
                    <p:nvPicPr>
                      <p:cNvPr id="28" name="Object 26">
                        <a:extLst>
                          <a:ext uri="{FF2B5EF4-FFF2-40B4-BE49-F238E27FC236}">
                            <a16:creationId xmlns:a16="http://schemas.microsoft.com/office/drawing/2014/main" id="{94C60CA8-1925-41CC-BF64-7A7A822D160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14875" y="1841500"/>
                        <a:ext cx="1666875" cy="873125"/>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9" name="Rectangle 79">
            <a:extLst>
              <a:ext uri="{FF2B5EF4-FFF2-40B4-BE49-F238E27FC236}">
                <a16:creationId xmlns:a16="http://schemas.microsoft.com/office/drawing/2014/main" id="{92EFC5A7-ADA8-419A-894D-244B660A5A3E}"/>
              </a:ext>
            </a:extLst>
          </p:cNvPr>
          <p:cNvSpPr>
            <a:spLocks noChangeArrowheads="1"/>
          </p:cNvSpPr>
          <p:nvPr/>
        </p:nvSpPr>
        <p:spPr bwMode="auto">
          <a:xfrm>
            <a:off x="714375" y="257175"/>
            <a:ext cx="2286000" cy="461963"/>
          </a:xfrm>
          <a:prstGeom prst="rect">
            <a:avLst/>
          </a:prstGeom>
          <a:noFill/>
          <a:ln w="9525">
            <a:noFill/>
            <a:miter lim="800000"/>
          </a:ln>
        </p:spPr>
        <p:txBody>
          <a:bodyPr>
            <a:spAutoFit/>
          </a:bodyPr>
          <a:lstStyle/>
          <a:p>
            <a:pPr eaLnBrk="0" hangingPunct="0"/>
            <a:r>
              <a:rPr lang="zh-CN" altLang="en-US">
                <a:solidFill>
                  <a:schemeClr val="bg1"/>
                </a:solidFill>
                <a:latin typeface="宋体" panose="02010600030101010101" pitchFamily="2" charset="-122"/>
              </a:rPr>
              <a:t>静电场加速：</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iterate type="wd">
                                    <p:tmPct val="100000"/>
                                  </p:iterate>
                                  <p:childTnLst>
                                    <p:set>
                                      <p:cBhvr>
                                        <p:cTn id="6" dur="1" fill="hold">
                                          <p:stCondLst>
                                            <p:cond delay="0"/>
                                          </p:stCondLst>
                                        </p:cTn>
                                        <p:tgtEl>
                                          <p:spTgt spid="29"/>
                                        </p:tgtEl>
                                        <p:attrNameLst>
                                          <p:attrName>style.visibility</p:attrName>
                                        </p:attrNameLst>
                                      </p:cBhvr>
                                      <p:to>
                                        <p:strVal val="visible"/>
                                      </p:to>
                                    </p:set>
                                    <p:animEffect transition="in" filter="wipe(left)">
                                      <p:cBhvr>
                                        <p:cTn id="7" dur="3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wd">
                                    <p:tmPct val="100000"/>
                                  </p:iterate>
                                  <p:childTnLst>
                                    <p:set>
                                      <p:cBhvr>
                                        <p:cTn id="11" dur="1" fill="hold">
                                          <p:stCondLst>
                                            <p:cond delay="0"/>
                                          </p:stCondLst>
                                        </p:cTn>
                                        <p:tgtEl>
                                          <p:spTgt spid="22"/>
                                        </p:tgtEl>
                                        <p:attrNameLst>
                                          <p:attrName>style.visibility</p:attrName>
                                        </p:attrNameLst>
                                      </p:cBhvr>
                                      <p:to>
                                        <p:strVal val="visible"/>
                                      </p:to>
                                    </p:set>
                                    <p:animEffect transition="in" filter="wipe(left)">
                                      <p:cBhvr>
                                        <p:cTn id="12" dur="300"/>
                                        <p:tgtEl>
                                          <p:spTgt spid="22"/>
                                        </p:tgtEl>
                                      </p:cBhvr>
                                    </p:animEffect>
                                  </p:childTnLst>
                                </p:cTn>
                              </p:par>
                            </p:childTnLst>
                          </p:cTn>
                        </p:par>
                        <p:par>
                          <p:cTn id="13" fill="hold" nodeType="afterGroup">
                            <p:stCondLst>
                              <p:cond delay="300"/>
                            </p:stCondLst>
                            <p:childTnLst>
                              <p:par>
                                <p:cTn id="14" presetID="1" presetClass="entr" presetSubtype="0" fill="hold" nodeType="afterEffect">
                                  <p:stCondLst>
                                    <p:cond delay="0"/>
                                  </p:stCondLst>
                                  <p:childTnLst>
                                    <p:set>
                                      <p:cBhvr>
                                        <p:cTn id="15" dur="1" fill="hold">
                                          <p:stCondLst>
                                            <p:cond delay="499"/>
                                          </p:stCondLst>
                                        </p:cTn>
                                        <p:tgtEl>
                                          <p:spTgt spid="2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0-#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4" presetClass="entr" presetSubtype="1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randombar(horizontal)">
                                      <p:cBhvr>
                                        <p:cTn id="31" dur="500"/>
                                        <p:tgtEl>
                                          <p:spTgt spid="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slide(fromBottom)">
                                      <p:cBhvr>
                                        <p:cTn id="36" dur="500"/>
                                        <p:tgtEl>
                                          <p:spTgt spid="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42"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arn(outHorizontal)">
                                      <p:cBhvr>
                                        <p:cTn id="41" dur="500"/>
                                        <p:tgtEl>
                                          <p:spTgt spid="2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2715"/>
                                        </p:tgtEl>
                                        <p:attrNameLst>
                                          <p:attrName>style.visibility</p:attrName>
                                        </p:attrNameLst>
                                      </p:cBhvr>
                                      <p:to>
                                        <p:strVal val="visible"/>
                                      </p:to>
                                    </p:set>
                                    <p:animEffect transition="in" filter="wipe(left)">
                                      <p:cBhvr>
                                        <p:cTn id="46" dur="1000"/>
                                        <p:tgtEl>
                                          <p:spTgt spid="72715"/>
                                        </p:tgtEl>
                                      </p:cBhvr>
                                    </p:animEffect>
                                  </p:childTnLst>
                                </p:cTn>
                              </p:par>
                            </p:childTnLst>
                          </p:cTn>
                        </p:par>
                        <p:par>
                          <p:cTn id="47" fill="hold" nodeType="afterGroup">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72714"/>
                                        </p:tgtEl>
                                        <p:attrNameLst>
                                          <p:attrName>style.visibility</p:attrName>
                                        </p:attrNameLst>
                                      </p:cBhvr>
                                      <p:to>
                                        <p:strVal val="visible"/>
                                      </p:to>
                                    </p:set>
                                    <p:animEffect transition="in" filter="wipe(left)">
                                      <p:cBhvr>
                                        <p:cTn id="50" dur="1000"/>
                                        <p:tgtEl>
                                          <p:spTgt spid="7271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2716"/>
                                        </p:tgtEl>
                                        <p:attrNameLst>
                                          <p:attrName>style.visibility</p:attrName>
                                        </p:attrNameLst>
                                      </p:cBhvr>
                                      <p:to>
                                        <p:strVal val="visible"/>
                                      </p:to>
                                    </p:set>
                                    <p:animEffect transition="in" filter="wipe(left)">
                                      <p:cBhvr>
                                        <p:cTn id="55" dur="500"/>
                                        <p:tgtEl>
                                          <p:spTgt spid="72716"/>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72722"/>
                                        </p:tgtEl>
                                        <p:attrNameLst>
                                          <p:attrName>style.visibility</p:attrName>
                                        </p:attrNameLst>
                                      </p:cBhvr>
                                      <p:to>
                                        <p:strVal val="visible"/>
                                      </p:to>
                                    </p:set>
                                  </p:childTnLst>
                                </p:cTn>
                              </p:par>
                            </p:childTnLst>
                          </p:cTn>
                        </p:par>
                        <p:par>
                          <p:cTn id="60" fill="hold" nodeType="afterGroup">
                            <p:stCondLst>
                              <p:cond delay="500"/>
                            </p:stCondLst>
                            <p:childTnLst>
                              <p:par>
                                <p:cTn id="61" presetID="22" presetClass="entr" presetSubtype="8" fill="hold" nodeType="afterEffect">
                                  <p:stCondLst>
                                    <p:cond delay="0"/>
                                  </p:stCondLst>
                                  <p:childTnLst>
                                    <p:set>
                                      <p:cBhvr>
                                        <p:cTn id="62" dur="1" fill="hold">
                                          <p:stCondLst>
                                            <p:cond delay="0"/>
                                          </p:stCondLst>
                                        </p:cTn>
                                        <p:tgtEl>
                                          <p:spTgt spid="72717"/>
                                        </p:tgtEl>
                                        <p:attrNameLst>
                                          <p:attrName>style.visibility</p:attrName>
                                        </p:attrNameLst>
                                      </p:cBhvr>
                                      <p:to>
                                        <p:strVal val="visible"/>
                                      </p:to>
                                    </p:set>
                                    <p:animEffect transition="in" filter="wipe(left)">
                                      <p:cBhvr>
                                        <p:cTn id="63" dur="500"/>
                                        <p:tgtEl>
                                          <p:spTgt spid="72717"/>
                                        </p:tgtEl>
                                      </p:cBhvr>
                                    </p:animEffect>
                                  </p:childTnLst>
                                </p:cTn>
                              </p:par>
                            </p:childTnLst>
                          </p:cTn>
                        </p:par>
                        <p:par>
                          <p:cTn id="64" fill="hold" nodeType="afterGroup">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72723"/>
                                        </p:tgtEl>
                                        <p:attrNameLst>
                                          <p:attrName>style.visibility</p:attrName>
                                        </p:attrNameLst>
                                      </p:cBhvr>
                                      <p:to>
                                        <p:strVal val="visible"/>
                                      </p:to>
                                    </p:set>
                                    <p:animEffect transition="in" filter="wipe(left)">
                                      <p:cBhvr>
                                        <p:cTn id="67" dur="500"/>
                                        <p:tgtEl>
                                          <p:spTgt spid="72723"/>
                                        </p:tgtEl>
                                      </p:cBhvr>
                                    </p:animEffect>
                                  </p:childTnLst>
                                </p:cTn>
                              </p:par>
                            </p:childTnLst>
                          </p:cTn>
                        </p:par>
                        <p:par>
                          <p:cTn id="68" fill="hold" nodeType="afterGroup">
                            <p:stCondLst>
                              <p:cond delay="1500"/>
                            </p:stCondLst>
                            <p:childTnLst>
                              <p:par>
                                <p:cTn id="69" presetID="22" presetClass="entr" presetSubtype="8" fill="hold" nodeType="afterEffect">
                                  <p:stCondLst>
                                    <p:cond delay="1000"/>
                                  </p:stCondLst>
                                  <p:childTnLst>
                                    <p:set>
                                      <p:cBhvr>
                                        <p:cTn id="70" dur="1" fill="hold">
                                          <p:stCondLst>
                                            <p:cond delay="0"/>
                                          </p:stCondLst>
                                        </p:cTn>
                                        <p:tgtEl>
                                          <p:spTgt spid="72718"/>
                                        </p:tgtEl>
                                        <p:attrNameLst>
                                          <p:attrName>style.visibility</p:attrName>
                                        </p:attrNameLst>
                                      </p:cBhvr>
                                      <p:to>
                                        <p:strVal val="visible"/>
                                      </p:to>
                                    </p:set>
                                    <p:animEffect transition="in" filter="wipe(left)">
                                      <p:cBhvr>
                                        <p:cTn id="71" dur="500"/>
                                        <p:tgtEl>
                                          <p:spTgt spid="7271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72724"/>
                                        </p:tgtEl>
                                        <p:attrNameLst>
                                          <p:attrName>style.visibility</p:attrName>
                                        </p:attrNameLst>
                                      </p:cBhvr>
                                      <p:to>
                                        <p:strVal val="visible"/>
                                      </p:to>
                                    </p:set>
                                    <p:animEffect transition="in" filter="wipe(left)">
                                      <p:cBhvr>
                                        <p:cTn id="76" dur="500"/>
                                        <p:tgtEl>
                                          <p:spTgt spid="7272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72719"/>
                                        </p:tgtEl>
                                        <p:attrNameLst>
                                          <p:attrName>style.visibility</p:attrName>
                                        </p:attrNameLst>
                                      </p:cBhvr>
                                      <p:to>
                                        <p:strVal val="visible"/>
                                      </p:to>
                                    </p:set>
                                    <p:animEffect transition="in" filter="wipe(left)">
                                      <p:cBhvr>
                                        <p:cTn id="81" dur="500"/>
                                        <p:tgtEl>
                                          <p:spTgt spid="7271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499"/>
                                          </p:stCondLst>
                                        </p:cTn>
                                        <p:tgtEl>
                                          <p:spTgt spid="72725"/>
                                        </p:tgtEl>
                                        <p:attrNameLst>
                                          <p:attrName>style.visibility</p:attrName>
                                        </p:attrNameLst>
                                      </p:cBhvr>
                                      <p:to>
                                        <p:strVal val="visible"/>
                                      </p:to>
                                    </p:se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72720"/>
                                        </p:tgtEl>
                                        <p:attrNameLst>
                                          <p:attrName>style.visibility</p:attrName>
                                        </p:attrNameLst>
                                      </p:cBhvr>
                                      <p:to>
                                        <p:strVal val="visible"/>
                                      </p:to>
                                    </p:set>
                                    <p:animEffect transition="in" filter="wipe(left)">
                                      <p:cBhvr>
                                        <p:cTn id="89" dur="500"/>
                                        <p:tgtEl>
                                          <p:spTgt spid="72720"/>
                                        </p:tgtEl>
                                      </p:cBhvr>
                                    </p:animEffect>
                                  </p:childTnLst>
                                </p:cTn>
                              </p:par>
                            </p:childTnLst>
                          </p:cTn>
                        </p:par>
                        <p:par>
                          <p:cTn id="90" fill="hold" nodeType="afterGroup">
                            <p:stCondLst>
                              <p:cond delay="1000"/>
                            </p:stCondLst>
                            <p:childTnLst>
                              <p:par>
                                <p:cTn id="91" presetID="22" presetClass="entr" presetSubtype="8" fill="hold" nodeType="afterEffect">
                                  <p:stCondLst>
                                    <p:cond delay="0"/>
                                  </p:stCondLst>
                                  <p:childTnLst>
                                    <p:set>
                                      <p:cBhvr>
                                        <p:cTn id="92" dur="1" fill="hold">
                                          <p:stCondLst>
                                            <p:cond delay="0"/>
                                          </p:stCondLst>
                                        </p:cTn>
                                        <p:tgtEl>
                                          <p:spTgt spid="72721"/>
                                        </p:tgtEl>
                                        <p:attrNameLst>
                                          <p:attrName>style.visibility</p:attrName>
                                        </p:attrNameLst>
                                      </p:cBhvr>
                                      <p:to>
                                        <p:strVal val="visible"/>
                                      </p:to>
                                    </p:set>
                                    <p:animEffect transition="in" filter="wipe(left)">
                                      <p:cBhvr>
                                        <p:cTn id="93" dur="500"/>
                                        <p:tgtEl>
                                          <p:spTgt spid="7272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72726"/>
                                        </p:tgtEl>
                                        <p:attrNameLst>
                                          <p:attrName>style.visibility</p:attrName>
                                        </p:attrNameLst>
                                      </p:cBhvr>
                                      <p:to>
                                        <p:strVal val="visible"/>
                                      </p:to>
                                    </p:set>
                                    <p:animEffect transition="in" filter="wipe(left)">
                                      <p:cBhvr>
                                        <p:cTn id="98" dur="500"/>
                                        <p:tgtEl>
                                          <p:spTgt spid="72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4" grpId="0"/>
      <p:bldP spid="72715" grpId="0"/>
      <p:bldP spid="72716" grpId="0"/>
      <p:bldP spid="72722" grpId="0"/>
      <p:bldP spid="72723" grpId="0"/>
      <p:bldP spid="72724" grpId="0"/>
      <p:bldP spid="72725" grpId="0"/>
      <p:bldP spid="72726" grpId="0" animBg="1"/>
      <p:bldP spid="22"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Text Box 2">
            <a:extLst>
              <a:ext uri="{FF2B5EF4-FFF2-40B4-BE49-F238E27FC236}">
                <a16:creationId xmlns:a16="http://schemas.microsoft.com/office/drawing/2014/main" id="{42F1AC41-7FCF-48F2-9CC8-3A058155A2D3}"/>
              </a:ext>
            </a:extLst>
          </p:cNvPr>
          <p:cNvSpPr txBox="1">
            <a:spLocks noChangeArrowheads="1"/>
          </p:cNvSpPr>
          <p:nvPr/>
        </p:nvSpPr>
        <p:spPr bwMode="auto">
          <a:xfrm>
            <a:off x="385763" y="2109788"/>
            <a:ext cx="854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solidFill>
                  <a:srgbClr val="FFFF66"/>
                </a:solidFill>
              </a:rPr>
              <a:t>例：</a:t>
            </a:r>
            <a:r>
              <a:rPr lang="zh-CN" altLang="en-US">
                <a:solidFill>
                  <a:schemeClr val="bg1"/>
                </a:solidFill>
              </a:rPr>
              <a:t>从德布罗意物质波导出氢原子玻尔理论角动量量子化条件</a:t>
            </a:r>
            <a:r>
              <a:rPr lang="en-US" altLang="zh-CN">
                <a:solidFill>
                  <a:schemeClr val="bg1"/>
                </a:solidFill>
              </a:rPr>
              <a:t>.</a:t>
            </a:r>
          </a:p>
        </p:txBody>
      </p:sp>
      <p:grpSp>
        <p:nvGrpSpPr>
          <p:cNvPr id="2" name="Group 3">
            <a:extLst>
              <a:ext uri="{FF2B5EF4-FFF2-40B4-BE49-F238E27FC236}">
                <a16:creationId xmlns:a16="http://schemas.microsoft.com/office/drawing/2014/main" id="{B357044F-451B-4482-8628-13FEEE8A291F}"/>
              </a:ext>
            </a:extLst>
          </p:cNvPr>
          <p:cNvGrpSpPr>
            <a:grpSpLocks/>
          </p:cNvGrpSpPr>
          <p:nvPr/>
        </p:nvGrpSpPr>
        <p:grpSpPr bwMode="auto">
          <a:xfrm>
            <a:off x="4579938" y="4397375"/>
            <a:ext cx="4029075" cy="407988"/>
            <a:chOff x="2885" y="2503"/>
            <a:chExt cx="2538" cy="257"/>
          </a:xfrm>
        </p:grpSpPr>
        <p:graphicFrame>
          <p:nvGraphicFramePr>
            <p:cNvPr id="26627" name="Object 4">
              <a:extLst>
                <a:ext uri="{FF2B5EF4-FFF2-40B4-BE49-F238E27FC236}">
                  <a16:creationId xmlns:a16="http://schemas.microsoft.com/office/drawing/2014/main" id="{7F181033-9E6B-4AC8-BD42-B97C3E72E7BD}"/>
                </a:ext>
              </a:extLst>
            </p:cNvPr>
            <p:cNvGraphicFramePr>
              <a:graphicFrameLocks noChangeAspect="1"/>
            </p:cNvGraphicFramePr>
            <p:nvPr/>
          </p:nvGraphicFramePr>
          <p:xfrm>
            <a:off x="2885" y="2503"/>
            <a:ext cx="950" cy="245"/>
          </p:xfrm>
          <a:graphic>
            <a:graphicData uri="http://schemas.openxmlformats.org/presentationml/2006/ole">
              <mc:AlternateContent xmlns:mc="http://schemas.openxmlformats.org/markup-compatibility/2006">
                <mc:Choice xmlns:v="urn:schemas-microsoft-com:vml" Requires="v">
                  <p:oleObj spid="_x0000_s497819" r:id="rId4" imgW="914400" imgH="228600" progId="Equation.DSMT4">
                    <p:embed/>
                  </p:oleObj>
                </mc:Choice>
                <mc:Fallback>
                  <p:oleObj r:id="rId4" imgW="914400" imgH="228600" progId="Equation.DSMT4">
                    <p:embed/>
                    <p:pic>
                      <p:nvPicPr>
                        <p:cNvPr id="26627" name="Object 4">
                          <a:extLst>
                            <a:ext uri="{FF2B5EF4-FFF2-40B4-BE49-F238E27FC236}">
                              <a16:creationId xmlns:a16="http://schemas.microsoft.com/office/drawing/2014/main" id="{7F181033-9E6B-4AC8-BD42-B97C3E72E7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 y="2503"/>
                          <a:ext cx="950"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28" name="Object 5">
              <a:extLst>
                <a:ext uri="{FF2B5EF4-FFF2-40B4-BE49-F238E27FC236}">
                  <a16:creationId xmlns:a16="http://schemas.microsoft.com/office/drawing/2014/main" id="{1F9C525C-356D-46F4-AD96-2239FC742715}"/>
                </a:ext>
              </a:extLst>
            </p:cNvPr>
            <p:cNvGraphicFramePr>
              <a:graphicFrameLocks noChangeAspect="1"/>
            </p:cNvGraphicFramePr>
            <p:nvPr/>
          </p:nvGraphicFramePr>
          <p:xfrm>
            <a:off x="4280" y="2523"/>
            <a:ext cx="1143" cy="237"/>
          </p:xfrm>
          <a:graphic>
            <a:graphicData uri="http://schemas.openxmlformats.org/presentationml/2006/ole">
              <mc:AlternateContent xmlns:mc="http://schemas.openxmlformats.org/markup-compatibility/2006">
                <mc:Choice xmlns:v="urn:schemas-microsoft-com:vml" Requires="v">
                  <p:oleObj spid="_x0000_s497820" r:id="rId6" imgW="1282700" imgH="266700" progId="Equation.DSMT4">
                    <p:embed/>
                  </p:oleObj>
                </mc:Choice>
                <mc:Fallback>
                  <p:oleObj r:id="rId6" imgW="1282700" imgH="266700" progId="Equation.DSMT4">
                    <p:embed/>
                    <p:pic>
                      <p:nvPicPr>
                        <p:cNvPr id="26628" name="Object 5">
                          <a:extLst>
                            <a:ext uri="{FF2B5EF4-FFF2-40B4-BE49-F238E27FC236}">
                              <a16:creationId xmlns:a16="http://schemas.microsoft.com/office/drawing/2014/main" id="{1F9C525C-356D-46F4-AD96-2239FC742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0" y="2523"/>
                          <a:ext cx="1143"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graphicFrame>
        <p:nvGraphicFramePr>
          <p:cNvPr id="128006" name="Object 6">
            <a:extLst>
              <a:ext uri="{FF2B5EF4-FFF2-40B4-BE49-F238E27FC236}">
                <a16:creationId xmlns:a16="http://schemas.microsoft.com/office/drawing/2014/main" id="{9DC5E3EA-C35A-474D-A8A5-4C7B158BBB85}"/>
              </a:ext>
            </a:extLst>
          </p:cNvPr>
          <p:cNvGraphicFramePr>
            <a:graphicFrameLocks noChangeAspect="1"/>
          </p:cNvGraphicFramePr>
          <p:nvPr/>
        </p:nvGraphicFramePr>
        <p:xfrm>
          <a:off x="2571750" y="5586413"/>
          <a:ext cx="2289175" cy="414337"/>
        </p:xfrm>
        <a:graphic>
          <a:graphicData uri="http://schemas.openxmlformats.org/presentationml/2006/ole">
            <mc:AlternateContent xmlns:mc="http://schemas.openxmlformats.org/markup-compatibility/2006">
              <mc:Choice xmlns:v="urn:schemas-microsoft-com:vml" Requires="v">
                <p:oleObj spid="_x0000_s497821" r:id="rId8" imgW="1155700" imgH="228600" progId="Equation.DSMT4">
                  <p:embed/>
                </p:oleObj>
              </mc:Choice>
              <mc:Fallback>
                <p:oleObj r:id="rId8" imgW="1155700" imgH="228600" progId="Equation.DSMT4">
                  <p:embed/>
                  <p:pic>
                    <p:nvPicPr>
                      <p:cNvPr id="128006" name="Object 6">
                        <a:extLst>
                          <a:ext uri="{FF2B5EF4-FFF2-40B4-BE49-F238E27FC236}">
                            <a16:creationId xmlns:a16="http://schemas.microsoft.com/office/drawing/2014/main" id="{9DC5E3EA-C35A-474D-A8A5-4C7B158BBB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71750" y="5586413"/>
                        <a:ext cx="228917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3" name="Group 7">
            <a:extLst>
              <a:ext uri="{FF2B5EF4-FFF2-40B4-BE49-F238E27FC236}">
                <a16:creationId xmlns:a16="http://schemas.microsoft.com/office/drawing/2014/main" id="{6B563499-3D57-4988-A06E-BC92C798A809}"/>
              </a:ext>
            </a:extLst>
          </p:cNvPr>
          <p:cNvGrpSpPr>
            <a:grpSpLocks noChangeAspect="1"/>
          </p:cNvGrpSpPr>
          <p:nvPr/>
        </p:nvGrpSpPr>
        <p:grpSpPr bwMode="auto">
          <a:xfrm>
            <a:off x="661988" y="2714625"/>
            <a:ext cx="3552825" cy="2160588"/>
            <a:chOff x="240" y="1104"/>
            <a:chExt cx="2976" cy="1776"/>
          </a:xfrm>
        </p:grpSpPr>
        <p:sp>
          <p:nvSpPr>
            <p:cNvPr id="26631" name="Rectangle 8">
              <a:extLst>
                <a:ext uri="{FF2B5EF4-FFF2-40B4-BE49-F238E27FC236}">
                  <a16:creationId xmlns:a16="http://schemas.microsoft.com/office/drawing/2014/main" id="{229E249C-A8D7-4FC7-B5F0-7C3EA4A9F351}"/>
                </a:ext>
              </a:extLst>
            </p:cNvPr>
            <p:cNvSpPr>
              <a:spLocks noChangeArrowheads="1"/>
            </p:cNvSpPr>
            <p:nvPr/>
          </p:nvSpPr>
          <p:spPr bwMode="auto">
            <a:xfrm>
              <a:off x="240" y="1104"/>
              <a:ext cx="2976" cy="1776"/>
            </a:xfrm>
            <a:prstGeom prst="rect">
              <a:avLst/>
            </a:prstGeom>
            <a:solidFill>
              <a:schemeClr val="bg1"/>
            </a:solidFill>
            <a:ln w="9525">
              <a:solidFill>
                <a:schemeClr val="tx2"/>
              </a:solidFill>
              <a:miter lim="800000"/>
              <a:headEnd/>
              <a:tailEnd/>
            </a:ln>
          </p:spPr>
          <p:txBody>
            <a:bodyPr wrap="none" anchor="ctr"/>
            <a:lstStyle/>
            <a:p>
              <a:pPr algn="ctr"/>
              <a:endParaRPr lang="zh-CN" altLang="en-US">
                <a:solidFill>
                  <a:schemeClr val="bg1"/>
                </a:solidFill>
              </a:endParaRPr>
            </a:p>
          </p:txBody>
        </p:sp>
        <p:grpSp>
          <p:nvGrpSpPr>
            <p:cNvPr id="26632" name="Group 9">
              <a:extLst>
                <a:ext uri="{FF2B5EF4-FFF2-40B4-BE49-F238E27FC236}">
                  <a16:creationId xmlns:a16="http://schemas.microsoft.com/office/drawing/2014/main" id="{7B73E56F-F44B-43B2-8E75-87CF5BDC0AA3}"/>
                </a:ext>
              </a:extLst>
            </p:cNvPr>
            <p:cNvGrpSpPr>
              <a:grpSpLocks/>
            </p:cNvGrpSpPr>
            <p:nvPr/>
          </p:nvGrpSpPr>
          <p:grpSpPr bwMode="auto">
            <a:xfrm>
              <a:off x="672" y="1248"/>
              <a:ext cx="2064" cy="337"/>
              <a:chOff x="864" y="1319"/>
              <a:chExt cx="1536" cy="337"/>
            </a:xfrm>
          </p:grpSpPr>
          <p:sp>
            <p:nvSpPr>
              <p:cNvPr id="26633" name="Line 10">
                <a:extLst>
                  <a:ext uri="{FF2B5EF4-FFF2-40B4-BE49-F238E27FC236}">
                    <a16:creationId xmlns:a16="http://schemas.microsoft.com/office/drawing/2014/main" id="{E4AA8D39-2863-4893-A14C-99161A1CCED1}"/>
                  </a:ext>
                </a:extLst>
              </p:cNvPr>
              <p:cNvSpPr>
                <a:spLocks noChangeShapeType="1"/>
              </p:cNvSpPr>
              <p:nvPr/>
            </p:nvSpPr>
            <p:spPr bwMode="auto">
              <a:xfrm>
                <a:off x="864" y="1488"/>
                <a:ext cx="153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4" name="Freeform 11">
                <a:extLst>
                  <a:ext uri="{FF2B5EF4-FFF2-40B4-BE49-F238E27FC236}">
                    <a16:creationId xmlns:a16="http://schemas.microsoft.com/office/drawing/2014/main" id="{7FF422BA-77B9-4C49-AB9C-41DB150A77F8}"/>
                  </a:ext>
                </a:extLst>
              </p:cNvPr>
              <p:cNvSpPr>
                <a:spLocks noChangeArrowheads="1"/>
              </p:cNvSpPr>
              <p:nvPr/>
            </p:nvSpPr>
            <p:spPr bwMode="auto">
              <a:xfrm>
                <a:off x="864" y="1319"/>
                <a:ext cx="1536" cy="337"/>
              </a:xfrm>
              <a:custGeom>
                <a:avLst/>
                <a:gdLst>
                  <a:gd name="T0" fmla="*/ 0 w 1536"/>
                  <a:gd name="T1" fmla="*/ 289 h 582"/>
                  <a:gd name="T2" fmla="*/ 184 w 1536"/>
                  <a:gd name="T3" fmla="*/ 81 h 582"/>
                  <a:gd name="T4" fmla="*/ 384 w 1536"/>
                  <a:gd name="T5" fmla="*/ 1 h 582"/>
                  <a:gd name="T6" fmla="*/ 572 w 1536"/>
                  <a:gd name="T7" fmla="*/ 85 h 582"/>
                  <a:gd name="T8" fmla="*/ 768 w 1536"/>
                  <a:gd name="T9" fmla="*/ 289 h 582"/>
                  <a:gd name="T10" fmla="*/ 932 w 1536"/>
                  <a:gd name="T11" fmla="*/ 469 h 582"/>
                  <a:gd name="T12" fmla="*/ 1152 w 1536"/>
                  <a:gd name="T13" fmla="*/ 577 h 582"/>
                  <a:gd name="T14" fmla="*/ 1348 w 1536"/>
                  <a:gd name="T15" fmla="*/ 497 h 582"/>
                  <a:gd name="T16" fmla="*/ 1536 w 1536"/>
                  <a:gd name="T17" fmla="*/ 289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6" h="582">
                    <a:moveTo>
                      <a:pt x="0" y="289"/>
                    </a:moveTo>
                    <a:cubicBezTo>
                      <a:pt x="31" y="254"/>
                      <a:pt x="120" y="129"/>
                      <a:pt x="184" y="81"/>
                    </a:cubicBezTo>
                    <a:cubicBezTo>
                      <a:pt x="248" y="33"/>
                      <a:pt x="319" y="0"/>
                      <a:pt x="384" y="1"/>
                    </a:cubicBezTo>
                    <a:cubicBezTo>
                      <a:pt x="449" y="2"/>
                      <a:pt x="508" y="37"/>
                      <a:pt x="572" y="85"/>
                    </a:cubicBezTo>
                    <a:cubicBezTo>
                      <a:pt x="636" y="133"/>
                      <a:pt x="708" y="225"/>
                      <a:pt x="768" y="289"/>
                    </a:cubicBezTo>
                    <a:cubicBezTo>
                      <a:pt x="828" y="353"/>
                      <a:pt x="868" y="421"/>
                      <a:pt x="932" y="469"/>
                    </a:cubicBezTo>
                    <a:cubicBezTo>
                      <a:pt x="996" y="517"/>
                      <a:pt x="1083" y="572"/>
                      <a:pt x="1152" y="577"/>
                    </a:cubicBezTo>
                    <a:cubicBezTo>
                      <a:pt x="1221" y="582"/>
                      <a:pt x="1284" y="545"/>
                      <a:pt x="1348" y="497"/>
                    </a:cubicBezTo>
                    <a:cubicBezTo>
                      <a:pt x="1412" y="449"/>
                      <a:pt x="1497" y="332"/>
                      <a:pt x="1536" y="289"/>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6635" name="Freeform 12">
                <a:extLst>
                  <a:ext uri="{FF2B5EF4-FFF2-40B4-BE49-F238E27FC236}">
                    <a16:creationId xmlns:a16="http://schemas.microsoft.com/office/drawing/2014/main" id="{9A7DEAF4-C139-415C-9C0C-5A7E83E4D5D3}"/>
                  </a:ext>
                </a:extLst>
              </p:cNvPr>
              <p:cNvSpPr>
                <a:spLocks noChangeArrowheads="1"/>
              </p:cNvSpPr>
              <p:nvPr/>
            </p:nvSpPr>
            <p:spPr bwMode="auto">
              <a:xfrm flipV="1">
                <a:off x="864" y="1320"/>
                <a:ext cx="1536" cy="312"/>
              </a:xfrm>
              <a:custGeom>
                <a:avLst/>
                <a:gdLst>
                  <a:gd name="T0" fmla="*/ 0 w 1536"/>
                  <a:gd name="T1" fmla="*/ 289 h 582"/>
                  <a:gd name="T2" fmla="*/ 184 w 1536"/>
                  <a:gd name="T3" fmla="*/ 81 h 582"/>
                  <a:gd name="T4" fmla="*/ 384 w 1536"/>
                  <a:gd name="T5" fmla="*/ 1 h 582"/>
                  <a:gd name="T6" fmla="*/ 572 w 1536"/>
                  <a:gd name="T7" fmla="*/ 85 h 582"/>
                  <a:gd name="T8" fmla="*/ 768 w 1536"/>
                  <a:gd name="T9" fmla="*/ 289 h 582"/>
                  <a:gd name="T10" fmla="*/ 932 w 1536"/>
                  <a:gd name="T11" fmla="*/ 469 h 582"/>
                  <a:gd name="T12" fmla="*/ 1152 w 1536"/>
                  <a:gd name="T13" fmla="*/ 577 h 582"/>
                  <a:gd name="T14" fmla="*/ 1348 w 1536"/>
                  <a:gd name="T15" fmla="*/ 497 h 582"/>
                  <a:gd name="T16" fmla="*/ 1536 w 1536"/>
                  <a:gd name="T17" fmla="*/ 289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6" h="582">
                    <a:moveTo>
                      <a:pt x="0" y="289"/>
                    </a:moveTo>
                    <a:cubicBezTo>
                      <a:pt x="31" y="254"/>
                      <a:pt x="120" y="129"/>
                      <a:pt x="184" y="81"/>
                    </a:cubicBezTo>
                    <a:cubicBezTo>
                      <a:pt x="248" y="33"/>
                      <a:pt x="319" y="0"/>
                      <a:pt x="384" y="1"/>
                    </a:cubicBezTo>
                    <a:cubicBezTo>
                      <a:pt x="449" y="2"/>
                      <a:pt x="508" y="37"/>
                      <a:pt x="572" y="85"/>
                    </a:cubicBezTo>
                    <a:cubicBezTo>
                      <a:pt x="636" y="133"/>
                      <a:pt x="708" y="225"/>
                      <a:pt x="768" y="289"/>
                    </a:cubicBezTo>
                    <a:cubicBezTo>
                      <a:pt x="828" y="353"/>
                      <a:pt x="868" y="421"/>
                      <a:pt x="932" y="469"/>
                    </a:cubicBezTo>
                    <a:cubicBezTo>
                      <a:pt x="996" y="517"/>
                      <a:pt x="1083" y="572"/>
                      <a:pt x="1152" y="577"/>
                    </a:cubicBezTo>
                    <a:cubicBezTo>
                      <a:pt x="1221" y="582"/>
                      <a:pt x="1284" y="545"/>
                      <a:pt x="1348" y="497"/>
                    </a:cubicBezTo>
                    <a:cubicBezTo>
                      <a:pt x="1412" y="449"/>
                      <a:pt x="1497" y="332"/>
                      <a:pt x="1536" y="289"/>
                    </a:cubicBez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grpSp>
          <p:nvGrpSpPr>
            <p:cNvPr id="26636" name="Group 13">
              <a:extLst>
                <a:ext uri="{FF2B5EF4-FFF2-40B4-BE49-F238E27FC236}">
                  <a16:creationId xmlns:a16="http://schemas.microsoft.com/office/drawing/2014/main" id="{00A61597-1D81-4642-833C-335398767229}"/>
                </a:ext>
              </a:extLst>
            </p:cNvPr>
            <p:cNvGrpSpPr>
              <a:grpSpLocks/>
            </p:cNvGrpSpPr>
            <p:nvPr/>
          </p:nvGrpSpPr>
          <p:grpSpPr bwMode="auto">
            <a:xfrm>
              <a:off x="1920" y="1776"/>
              <a:ext cx="1152" cy="960"/>
              <a:chOff x="1392" y="1872"/>
              <a:chExt cx="1152" cy="960"/>
            </a:xfrm>
          </p:grpSpPr>
          <p:sp>
            <p:nvSpPr>
              <p:cNvPr id="26637" name="Oval 14">
                <a:extLst>
                  <a:ext uri="{FF2B5EF4-FFF2-40B4-BE49-F238E27FC236}">
                    <a16:creationId xmlns:a16="http://schemas.microsoft.com/office/drawing/2014/main" id="{C7E7A6FB-41D3-43A6-9B2B-4CF6851A66F9}"/>
                  </a:ext>
                </a:extLst>
              </p:cNvPr>
              <p:cNvSpPr>
                <a:spLocks noChangeArrowheads="1"/>
              </p:cNvSpPr>
              <p:nvPr/>
            </p:nvSpPr>
            <p:spPr bwMode="auto">
              <a:xfrm>
                <a:off x="1488" y="1872"/>
                <a:ext cx="960" cy="96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solidFill>
                    <a:schemeClr val="bg1"/>
                  </a:solidFill>
                </a:endParaRPr>
              </a:p>
            </p:txBody>
          </p:sp>
          <p:sp>
            <p:nvSpPr>
              <p:cNvPr id="26638" name="Oval 15">
                <a:extLst>
                  <a:ext uri="{FF2B5EF4-FFF2-40B4-BE49-F238E27FC236}">
                    <a16:creationId xmlns:a16="http://schemas.microsoft.com/office/drawing/2014/main" id="{9B66AEE8-9BE3-46FF-BB3C-DB5077A1ADEA}"/>
                  </a:ext>
                </a:extLst>
              </p:cNvPr>
              <p:cNvSpPr>
                <a:spLocks noChangeArrowheads="1"/>
              </p:cNvSpPr>
              <p:nvPr/>
            </p:nvSpPr>
            <p:spPr bwMode="auto">
              <a:xfrm>
                <a:off x="1584" y="1872"/>
                <a:ext cx="960" cy="960"/>
              </a:xfrm>
              <a:prstGeom prst="ellipse">
                <a:avLst/>
              </a:pr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solidFill>
                    <a:schemeClr val="bg1"/>
                  </a:solidFill>
                </a:endParaRPr>
              </a:p>
            </p:txBody>
          </p:sp>
          <p:sp>
            <p:nvSpPr>
              <p:cNvPr id="26639" name="Oval 16">
                <a:extLst>
                  <a:ext uri="{FF2B5EF4-FFF2-40B4-BE49-F238E27FC236}">
                    <a16:creationId xmlns:a16="http://schemas.microsoft.com/office/drawing/2014/main" id="{4FC1E2EC-4CC5-4B92-B47E-4BCCEDCCD617}"/>
                  </a:ext>
                </a:extLst>
              </p:cNvPr>
              <p:cNvSpPr>
                <a:spLocks noChangeArrowheads="1"/>
              </p:cNvSpPr>
              <p:nvPr/>
            </p:nvSpPr>
            <p:spPr bwMode="auto">
              <a:xfrm>
                <a:off x="1392" y="1872"/>
                <a:ext cx="960" cy="960"/>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solidFill>
                    <a:schemeClr val="bg1"/>
                  </a:solidFill>
                </a:endParaRPr>
              </a:p>
            </p:txBody>
          </p:sp>
        </p:grpSp>
        <p:grpSp>
          <p:nvGrpSpPr>
            <p:cNvPr id="26640" name="Group 17">
              <a:extLst>
                <a:ext uri="{FF2B5EF4-FFF2-40B4-BE49-F238E27FC236}">
                  <a16:creationId xmlns:a16="http://schemas.microsoft.com/office/drawing/2014/main" id="{6286D6A8-CD32-4F0C-8538-D9F8FBEB60C7}"/>
                </a:ext>
              </a:extLst>
            </p:cNvPr>
            <p:cNvGrpSpPr>
              <a:grpSpLocks/>
            </p:cNvGrpSpPr>
            <p:nvPr/>
          </p:nvGrpSpPr>
          <p:grpSpPr bwMode="auto">
            <a:xfrm>
              <a:off x="480" y="1824"/>
              <a:ext cx="1152" cy="1056"/>
              <a:chOff x="480" y="1824"/>
              <a:chExt cx="1152" cy="1056"/>
            </a:xfrm>
          </p:grpSpPr>
          <p:sp>
            <p:nvSpPr>
              <p:cNvPr id="26641" name="AutoShape 18">
                <a:extLst>
                  <a:ext uri="{FF2B5EF4-FFF2-40B4-BE49-F238E27FC236}">
                    <a16:creationId xmlns:a16="http://schemas.microsoft.com/office/drawing/2014/main" id="{FE00E969-79A8-4570-B7BC-EE374A0581F2}"/>
                  </a:ext>
                </a:extLst>
              </p:cNvPr>
              <p:cNvSpPr>
                <a:spLocks noChangeArrowheads="1"/>
              </p:cNvSpPr>
              <p:nvPr/>
            </p:nvSpPr>
            <p:spPr bwMode="auto">
              <a:xfrm>
                <a:off x="480" y="1824"/>
                <a:ext cx="1152" cy="1056"/>
              </a:xfrm>
              <a:custGeom>
                <a:avLst/>
                <a:gdLst>
                  <a:gd name="T0" fmla="*/ 10163 w 21600"/>
                  <a:gd name="T1" fmla="*/ 11208 h 21600"/>
                  <a:gd name="T2" fmla="*/ 10043 w 21600"/>
                  <a:gd name="T3" fmla="*/ 10800 h 21600"/>
                  <a:gd name="T4" fmla="*/ 10800 w 21600"/>
                  <a:gd name="T5" fmla="*/ 10043 h 21600"/>
                  <a:gd name="T6" fmla="*/ 11557 w 21600"/>
                  <a:gd name="T7" fmla="*/ 10800 h 21600"/>
                  <a:gd name="T8" fmla="*/ 11436 w 21600"/>
                  <a:gd name="T9" fmla="*/ 11208 h 21600"/>
                  <a:gd name="T10" fmla="*/ 19887 w 21600"/>
                  <a:gd name="T11" fmla="*/ 16635 h 21600"/>
                  <a:gd name="T12" fmla="*/ 21600 w 21600"/>
                  <a:gd name="T13" fmla="*/ 10800 h 21600"/>
                  <a:gd name="T14" fmla="*/ 10800 w 21600"/>
                  <a:gd name="T15" fmla="*/ 0 h 21600"/>
                  <a:gd name="T16" fmla="*/ 0 w 21600"/>
                  <a:gd name="T17" fmla="*/ 10800 h 21600"/>
                  <a:gd name="T18" fmla="*/ 1712 w 21600"/>
                  <a:gd name="T19" fmla="*/ 16635 h 21600"/>
                  <a:gd name="T20" fmla="*/ 10163 w 21600"/>
                  <a:gd name="T21" fmla="*/ 11208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00" h="21600">
                    <a:moveTo>
                      <a:pt x="10163" y="11208"/>
                    </a:moveTo>
                    <a:cubicBezTo>
                      <a:pt x="10084" y="11086"/>
                      <a:pt x="10043" y="10945"/>
                      <a:pt x="10043" y="10800"/>
                    </a:cubicBezTo>
                    <a:cubicBezTo>
                      <a:pt x="10043" y="10381"/>
                      <a:pt x="10381" y="10043"/>
                      <a:pt x="10800" y="10043"/>
                    </a:cubicBezTo>
                    <a:cubicBezTo>
                      <a:pt x="11218" y="10043"/>
                      <a:pt x="11557" y="10381"/>
                      <a:pt x="11557" y="10800"/>
                    </a:cubicBezTo>
                    <a:cubicBezTo>
                      <a:pt x="11557" y="10945"/>
                      <a:pt x="11515" y="11086"/>
                      <a:pt x="11436" y="11208"/>
                    </a:cubicBezTo>
                    <a:lnTo>
                      <a:pt x="19887" y="16635"/>
                    </a:lnTo>
                    <a:cubicBezTo>
                      <a:pt x="21005" y="14894"/>
                      <a:pt x="21600" y="12868"/>
                      <a:pt x="21600" y="10800"/>
                    </a:cubicBezTo>
                    <a:cubicBezTo>
                      <a:pt x="21600" y="4835"/>
                      <a:pt x="16764" y="0"/>
                      <a:pt x="10800" y="0"/>
                    </a:cubicBezTo>
                    <a:cubicBezTo>
                      <a:pt x="4835" y="0"/>
                      <a:pt x="0" y="4835"/>
                      <a:pt x="0" y="10800"/>
                    </a:cubicBezTo>
                    <a:cubicBezTo>
                      <a:pt x="-1" y="12868"/>
                      <a:pt x="594" y="14894"/>
                      <a:pt x="1712" y="16635"/>
                    </a:cubicBezTo>
                    <a:lnTo>
                      <a:pt x="10163" y="11208"/>
                    </a:lnTo>
                    <a:close/>
                  </a:path>
                </a:pathLst>
              </a:cu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6642" name="Rectangle 19">
                <a:extLst>
                  <a:ext uri="{FF2B5EF4-FFF2-40B4-BE49-F238E27FC236}">
                    <a16:creationId xmlns:a16="http://schemas.microsoft.com/office/drawing/2014/main" id="{A1535133-4D3B-4CF7-AFA7-397AB9D7F49E}"/>
                  </a:ext>
                </a:extLst>
              </p:cNvPr>
              <p:cNvSpPr>
                <a:spLocks noChangeArrowheads="1"/>
              </p:cNvSpPr>
              <p:nvPr/>
            </p:nvSpPr>
            <p:spPr bwMode="auto">
              <a:xfrm>
                <a:off x="576" y="2256"/>
                <a:ext cx="960" cy="4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en-US">
                  <a:solidFill>
                    <a:schemeClr val="bg1"/>
                  </a:solidFill>
                </a:endParaRPr>
              </a:p>
            </p:txBody>
          </p:sp>
        </p:grpSp>
        <p:grpSp>
          <p:nvGrpSpPr>
            <p:cNvPr id="26643" name="Group 20">
              <a:extLst>
                <a:ext uri="{FF2B5EF4-FFF2-40B4-BE49-F238E27FC236}">
                  <a16:creationId xmlns:a16="http://schemas.microsoft.com/office/drawing/2014/main" id="{F56AC41C-7897-4338-AE81-62BA8900E35D}"/>
                </a:ext>
              </a:extLst>
            </p:cNvPr>
            <p:cNvGrpSpPr>
              <a:grpSpLocks/>
            </p:cNvGrpSpPr>
            <p:nvPr/>
          </p:nvGrpSpPr>
          <p:grpSpPr bwMode="auto">
            <a:xfrm>
              <a:off x="392" y="1782"/>
              <a:ext cx="1321" cy="862"/>
              <a:chOff x="392" y="1782"/>
              <a:chExt cx="1321" cy="862"/>
            </a:xfrm>
          </p:grpSpPr>
          <p:sp>
            <p:nvSpPr>
              <p:cNvPr id="26644" name="Freeform 21">
                <a:extLst>
                  <a:ext uri="{FF2B5EF4-FFF2-40B4-BE49-F238E27FC236}">
                    <a16:creationId xmlns:a16="http://schemas.microsoft.com/office/drawing/2014/main" id="{AE54F9E6-F9DC-4419-9B27-C49F4318C15D}"/>
                  </a:ext>
                </a:extLst>
              </p:cNvPr>
              <p:cNvSpPr>
                <a:spLocks noChangeArrowheads="1"/>
              </p:cNvSpPr>
              <p:nvPr/>
            </p:nvSpPr>
            <p:spPr bwMode="auto">
              <a:xfrm>
                <a:off x="544" y="1788"/>
                <a:ext cx="1169" cy="852"/>
              </a:xfrm>
              <a:custGeom>
                <a:avLst/>
                <a:gdLst>
                  <a:gd name="T0" fmla="*/ 32 w 1169"/>
                  <a:gd name="T1" fmla="*/ 852 h 852"/>
                  <a:gd name="T2" fmla="*/ 8 w 1169"/>
                  <a:gd name="T3" fmla="*/ 584 h 852"/>
                  <a:gd name="T4" fmla="*/ 80 w 1169"/>
                  <a:gd name="T5" fmla="*/ 340 h 852"/>
                  <a:gd name="T6" fmla="*/ 240 w 1169"/>
                  <a:gd name="T7" fmla="*/ 156 h 852"/>
                  <a:gd name="T8" fmla="*/ 512 w 1169"/>
                  <a:gd name="T9" fmla="*/ 36 h 852"/>
                  <a:gd name="T10" fmla="*/ 768 w 1169"/>
                  <a:gd name="T11" fmla="*/ 8 h 852"/>
                  <a:gd name="T12" fmla="*/ 968 w 1169"/>
                  <a:gd name="T13" fmla="*/ 84 h 852"/>
                  <a:gd name="T14" fmla="*/ 1108 w 1169"/>
                  <a:gd name="T15" fmla="*/ 228 h 852"/>
                  <a:gd name="T16" fmla="*/ 1168 w 1169"/>
                  <a:gd name="T17" fmla="*/ 456 h 852"/>
                  <a:gd name="T18" fmla="*/ 1104 w 1169"/>
                  <a:gd name="T19" fmla="*/ 704 h 852"/>
                  <a:gd name="T20" fmla="*/ 992 w 1169"/>
                  <a:gd name="T21" fmla="*/ 852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9" h="852">
                    <a:moveTo>
                      <a:pt x="32" y="852"/>
                    </a:moveTo>
                    <a:cubicBezTo>
                      <a:pt x="28" y="807"/>
                      <a:pt x="0" y="669"/>
                      <a:pt x="8" y="584"/>
                    </a:cubicBezTo>
                    <a:cubicBezTo>
                      <a:pt x="16" y="499"/>
                      <a:pt x="41" y="411"/>
                      <a:pt x="80" y="340"/>
                    </a:cubicBezTo>
                    <a:cubicBezTo>
                      <a:pt x="119" y="269"/>
                      <a:pt x="168" y="207"/>
                      <a:pt x="240" y="156"/>
                    </a:cubicBezTo>
                    <a:cubicBezTo>
                      <a:pt x="312" y="105"/>
                      <a:pt x="424" y="61"/>
                      <a:pt x="512" y="36"/>
                    </a:cubicBezTo>
                    <a:cubicBezTo>
                      <a:pt x="600" y="11"/>
                      <a:pt x="692" y="0"/>
                      <a:pt x="768" y="8"/>
                    </a:cubicBezTo>
                    <a:cubicBezTo>
                      <a:pt x="844" y="16"/>
                      <a:pt x="911" y="47"/>
                      <a:pt x="968" y="84"/>
                    </a:cubicBezTo>
                    <a:cubicBezTo>
                      <a:pt x="1025" y="121"/>
                      <a:pt x="1075" y="166"/>
                      <a:pt x="1108" y="228"/>
                    </a:cubicBezTo>
                    <a:cubicBezTo>
                      <a:pt x="1141" y="290"/>
                      <a:pt x="1169" y="377"/>
                      <a:pt x="1168" y="456"/>
                    </a:cubicBezTo>
                    <a:cubicBezTo>
                      <a:pt x="1167" y="535"/>
                      <a:pt x="1133" y="638"/>
                      <a:pt x="1104" y="704"/>
                    </a:cubicBezTo>
                    <a:cubicBezTo>
                      <a:pt x="1075" y="770"/>
                      <a:pt x="1015" y="821"/>
                      <a:pt x="992" y="852"/>
                    </a:cubicBezTo>
                  </a:path>
                </a:pathLst>
              </a:cu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26645" name="Freeform 22">
                <a:extLst>
                  <a:ext uri="{FF2B5EF4-FFF2-40B4-BE49-F238E27FC236}">
                    <a16:creationId xmlns:a16="http://schemas.microsoft.com/office/drawing/2014/main" id="{5F77880C-E441-4A03-91F6-876B7F65ACC7}"/>
                  </a:ext>
                </a:extLst>
              </p:cNvPr>
              <p:cNvSpPr>
                <a:spLocks noChangeArrowheads="1"/>
              </p:cNvSpPr>
              <p:nvPr/>
            </p:nvSpPr>
            <p:spPr bwMode="auto">
              <a:xfrm>
                <a:off x="392" y="1782"/>
                <a:ext cx="1173" cy="862"/>
              </a:xfrm>
              <a:custGeom>
                <a:avLst/>
                <a:gdLst>
                  <a:gd name="T0" fmla="*/ 180 w 1173"/>
                  <a:gd name="T1" fmla="*/ 862 h 862"/>
                  <a:gd name="T2" fmla="*/ 20 w 1173"/>
                  <a:gd name="T3" fmla="*/ 590 h 862"/>
                  <a:gd name="T4" fmla="*/ 60 w 1173"/>
                  <a:gd name="T5" fmla="*/ 246 h 862"/>
                  <a:gd name="T6" fmla="*/ 344 w 1173"/>
                  <a:gd name="T7" fmla="*/ 34 h 862"/>
                  <a:gd name="T8" fmla="*/ 684 w 1173"/>
                  <a:gd name="T9" fmla="*/ 42 h 862"/>
                  <a:gd name="T10" fmla="*/ 880 w 1173"/>
                  <a:gd name="T11" fmla="*/ 114 h 862"/>
                  <a:gd name="T12" fmla="*/ 1000 w 1173"/>
                  <a:gd name="T13" fmla="*/ 206 h 862"/>
                  <a:gd name="T14" fmla="*/ 1084 w 1173"/>
                  <a:gd name="T15" fmla="*/ 326 h 862"/>
                  <a:gd name="T16" fmla="*/ 1148 w 1173"/>
                  <a:gd name="T17" fmla="*/ 490 h 862"/>
                  <a:gd name="T18" fmla="*/ 1172 w 1173"/>
                  <a:gd name="T19" fmla="*/ 658 h 862"/>
                  <a:gd name="T20" fmla="*/ 1152 w 1173"/>
                  <a:gd name="T21" fmla="*/ 854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3" h="862">
                    <a:moveTo>
                      <a:pt x="180" y="862"/>
                    </a:moveTo>
                    <a:cubicBezTo>
                      <a:pt x="153" y="817"/>
                      <a:pt x="40" y="693"/>
                      <a:pt x="20" y="590"/>
                    </a:cubicBezTo>
                    <a:cubicBezTo>
                      <a:pt x="0" y="487"/>
                      <a:pt x="6" y="339"/>
                      <a:pt x="60" y="246"/>
                    </a:cubicBezTo>
                    <a:cubicBezTo>
                      <a:pt x="114" y="153"/>
                      <a:pt x="240" y="68"/>
                      <a:pt x="344" y="34"/>
                    </a:cubicBezTo>
                    <a:cubicBezTo>
                      <a:pt x="448" y="0"/>
                      <a:pt x="595" y="29"/>
                      <a:pt x="684" y="42"/>
                    </a:cubicBezTo>
                    <a:cubicBezTo>
                      <a:pt x="773" y="55"/>
                      <a:pt x="827" y="87"/>
                      <a:pt x="880" y="114"/>
                    </a:cubicBezTo>
                    <a:cubicBezTo>
                      <a:pt x="933" y="141"/>
                      <a:pt x="966" y="171"/>
                      <a:pt x="1000" y="206"/>
                    </a:cubicBezTo>
                    <a:cubicBezTo>
                      <a:pt x="1034" y="241"/>
                      <a:pt x="1059" y="279"/>
                      <a:pt x="1084" y="326"/>
                    </a:cubicBezTo>
                    <a:cubicBezTo>
                      <a:pt x="1109" y="373"/>
                      <a:pt x="1133" y="435"/>
                      <a:pt x="1148" y="490"/>
                    </a:cubicBezTo>
                    <a:cubicBezTo>
                      <a:pt x="1163" y="545"/>
                      <a:pt x="1171" y="597"/>
                      <a:pt x="1172" y="658"/>
                    </a:cubicBezTo>
                    <a:cubicBezTo>
                      <a:pt x="1173" y="719"/>
                      <a:pt x="1156" y="813"/>
                      <a:pt x="1152" y="854"/>
                    </a:cubicBez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grpSp>
      <p:sp>
        <p:nvSpPr>
          <p:cNvPr id="128023" name="Text Box 23">
            <a:extLst>
              <a:ext uri="{FF2B5EF4-FFF2-40B4-BE49-F238E27FC236}">
                <a16:creationId xmlns:a16="http://schemas.microsoft.com/office/drawing/2014/main" id="{79C732D7-568A-42DF-9DFD-88277CB087C4}"/>
              </a:ext>
            </a:extLst>
          </p:cNvPr>
          <p:cNvSpPr txBox="1">
            <a:spLocks noChangeArrowheads="1"/>
          </p:cNvSpPr>
          <p:nvPr/>
        </p:nvSpPr>
        <p:spPr bwMode="auto">
          <a:xfrm>
            <a:off x="4357688" y="2643188"/>
            <a:ext cx="41576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solidFill>
                  <a:srgbClr val="FFFF00"/>
                </a:solidFill>
              </a:rPr>
              <a:t>解：</a:t>
            </a:r>
            <a:r>
              <a:rPr lang="zh-CN" altLang="en-US">
                <a:solidFill>
                  <a:schemeClr val="bg1"/>
                </a:solidFill>
              </a:rPr>
              <a:t>两端固定的弦，若其长度等于波长则可形成稳定的驻波</a:t>
            </a:r>
            <a:endParaRPr lang="en-US" altLang="zh-CN">
              <a:solidFill>
                <a:schemeClr val="bg1"/>
              </a:solidFill>
            </a:endParaRPr>
          </a:p>
        </p:txBody>
      </p:sp>
      <p:grpSp>
        <p:nvGrpSpPr>
          <p:cNvPr id="8" name="Group 24">
            <a:extLst>
              <a:ext uri="{FF2B5EF4-FFF2-40B4-BE49-F238E27FC236}">
                <a16:creationId xmlns:a16="http://schemas.microsoft.com/office/drawing/2014/main" id="{66FD8586-E2B0-472D-AE9C-7D12C69B8409}"/>
              </a:ext>
            </a:extLst>
          </p:cNvPr>
          <p:cNvGrpSpPr>
            <a:grpSpLocks/>
          </p:cNvGrpSpPr>
          <p:nvPr/>
        </p:nvGrpSpPr>
        <p:grpSpPr bwMode="auto">
          <a:xfrm>
            <a:off x="4357688" y="3824288"/>
            <a:ext cx="4191000" cy="461962"/>
            <a:chOff x="2736" y="1812"/>
            <a:chExt cx="2640" cy="291"/>
          </a:xfrm>
        </p:grpSpPr>
        <p:graphicFrame>
          <p:nvGraphicFramePr>
            <p:cNvPr id="26648" name="Object 25">
              <a:extLst>
                <a:ext uri="{FF2B5EF4-FFF2-40B4-BE49-F238E27FC236}">
                  <a16:creationId xmlns:a16="http://schemas.microsoft.com/office/drawing/2014/main" id="{FB6BD394-C8DF-411B-B519-2548B6B82E2E}"/>
                </a:ext>
              </a:extLst>
            </p:cNvPr>
            <p:cNvGraphicFramePr>
              <a:graphicFrameLocks noChangeAspect="1"/>
            </p:cNvGraphicFramePr>
            <p:nvPr/>
          </p:nvGraphicFramePr>
          <p:xfrm>
            <a:off x="4299" y="1833"/>
            <a:ext cx="777" cy="260"/>
          </p:xfrm>
          <a:graphic>
            <a:graphicData uri="http://schemas.openxmlformats.org/presentationml/2006/ole">
              <mc:AlternateContent xmlns:mc="http://schemas.openxmlformats.org/markup-compatibility/2006">
                <mc:Choice xmlns:v="urn:schemas-microsoft-com:vml" Requires="v">
                  <p:oleObj spid="_x0000_s497822" r:id="rId10" imgW="800100" imgH="228600" progId="Equation.DSMT4">
                    <p:embed/>
                  </p:oleObj>
                </mc:Choice>
                <mc:Fallback>
                  <p:oleObj r:id="rId10" imgW="800100" imgH="228600" progId="Equation.DSMT4">
                    <p:embed/>
                    <p:pic>
                      <p:nvPicPr>
                        <p:cNvPr id="26648" name="Object 25">
                          <a:extLst>
                            <a:ext uri="{FF2B5EF4-FFF2-40B4-BE49-F238E27FC236}">
                              <a16:creationId xmlns:a16="http://schemas.microsoft.com/office/drawing/2014/main" id="{FB6BD394-C8DF-411B-B519-2548B6B82E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9" y="1833"/>
                          <a:ext cx="777"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49" name="Text Box 26">
              <a:extLst>
                <a:ext uri="{FF2B5EF4-FFF2-40B4-BE49-F238E27FC236}">
                  <a16:creationId xmlns:a16="http://schemas.microsoft.com/office/drawing/2014/main" id="{E4C087D6-7A4B-48E6-AD83-E7E557A6C6B0}"/>
                </a:ext>
              </a:extLst>
            </p:cNvPr>
            <p:cNvSpPr txBox="1">
              <a:spLocks noChangeArrowheads="1"/>
            </p:cNvSpPr>
            <p:nvPr/>
          </p:nvSpPr>
          <p:spPr bwMode="auto">
            <a:xfrm>
              <a:off x="2736" y="1812"/>
              <a:ext cx="26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solidFill>
                    <a:srgbClr val="FFFF66"/>
                  </a:solidFill>
                </a:rPr>
                <a:t>将弦弯曲成圆时</a:t>
              </a:r>
            </a:p>
          </p:txBody>
        </p:sp>
      </p:grpSp>
      <p:grpSp>
        <p:nvGrpSpPr>
          <p:cNvPr id="9" name="Group 27">
            <a:extLst>
              <a:ext uri="{FF2B5EF4-FFF2-40B4-BE49-F238E27FC236}">
                <a16:creationId xmlns:a16="http://schemas.microsoft.com/office/drawing/2014/main" id="{8FC8368D-38C2-47DE-8BC8-CBE6A86E046B}"/>
              </a:ext>
            </a:extLst>
          </p:cNvPr>
          <p:cNvGrpSpPr>
            <a:grpSpLocks/>
          </p:cNvGrpSpPr>
          <p:nvPr/>
        </p:nvGrpSpPr>
        <p:grpSpPr bwMode="auto">
          <a:xfrm>
            <a:off x="757238" y="4814888"/>
            <a:ext cx="5672137" cy="900112"/>
            <a:chOff x="632" y="2756"/>
            <a:chExt cx="3657" cy="533"/>
          </a:xfrm>
        </p:grpSpPr>
        <p:graphicFrame>
          <p:nvGraphicFramePr>
            <p:cNvPr id="26651" name="Object 28">
              <a:extLst>
                <a:ext uri="{FF2B5EF4-FFF2-40B4-BE49-F238E27FC236}">
                  <a16:creationId xmlns:a16="http://schemas.microsoft.com/office/drawing/2014/main" id="{FC949ECC-6CE1-4C2B-B598-D09A7B11BB13}"/>
                </a:ext>
              </a:extLst>
            </p:cNvPr>
            <p:cNvGraphicFramePr>
              <a:graphicFrameLocks noChangeAspect="1"/>
            </p:cNvGraphicFramePr>
            <p:nvPr/>
          </p:nvGraphicFramePr>
          <p:xfrm>
            <a:off x="3614" y="2756"/>
            <a:ext cx="675" cy="533"/>
          </p:xfrm>
          <a:graphic>
            <a:graphicData uri="http://schemas.openxmlformats.org/presentationml/2006/ole">
              <mc:AlternateContent xmlns:mc="http://schemas.openxmlformats.org/markup-compatibility/2006">
                <mc:Choice xmlns:v="urn:schemas-microsoft-com:vml" Requires="v">
                  <p:oleObj spid="_x0000_s497823" r:id="rId12" imgW="723586" imgH="571252" progId="Equation.DSMT4">
                    <p:embed/>
                  </p:oleObj>
                </mc:Choice>
                <mc:Fallback>
                  <p:oleObj r:id="rId12" imgW="723586" imgH="571252" progId="Equation.DSMT4">
                    <p:embed/>
                    <p:pic>
                      <p:nvPicPr>
                        <p:cNvPr id="26651" name="Object 28">
                          <a:extLst>
                            <a:ext uri="{FF2B5EF4-FFF2-40B4-BE49-F238E27FC236}">
                              <a16:creationId xmlns:a16="http://schemas.microsoft.com/office/drawing/2014/main" id="{FC949ECC-6CE1-4C2B-B598-D09A7B11BB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4" y="2756"/>
                          <a:ext cx="675"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52" name="Rectangle 29">
              <a:extLst>
                <a:ext uri="{FF2B5EF4-FFF2-40B4-BE49-F238E27FC236}">
                  <a16:creationId xmlns:a16="http://schemas.microsoft.com/office/drawing/2014/main" id="{10900C87-5DAF-4606-9E41-11E8FD162D5A}"/>
                </a:ext>
              </a:extLst>
            </p:cNvPr>
            <p:cNvSpPr>
              <a:spLocks noChangeArrowheads="1"/>
            </p:cNvSpPr>
            <p:nvPr/>
          </p:nvSpPr>
          <p:spPr bwMode="auto">
            <a:xfrm>
              <a:off x="632" y="2889"/>
              <a:ext cx="347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rgbClr val="FFFF66"/>
                  </a:solidFill>
                </a:rPr>
                <a:t>电子绕核运动其德布罗意波长为</a:t>
              </a:r>
            </a:p>
          </p:txBody>
        </p:sp>
      </p:grpSp>
      <p:grpSp>
        <p:nvGrpSpPr>
          <p:cNvPr id="10" name="Group 30">
            <a:extLst>
              <a:ext uri="{FF2B5EF4-FFF2-40B4-BE49-F238E27FC236}">
                <a16:creationId xmlns:a16="http://schemas.microsoft.com/office/drawing/2014/main" id="{960B5C8B-C02F-4F8D-9DAA-6066608B58CB}"/>
              </a:ext>
            </a:extLst>
          </p:cNvPr>
          <p:cNvGrpSpPr>
            <a:grpSpLocks/>
          </p:cNvGrpSpPr>
          <p:nvPr/>
        </p:nvGrpSpPr>
        <p:grpSpPr bwMode="auto">
          <a:xfrm>
            <a:off x="857250" y="5929313"/>
            <a:ext cx="5397500" cy="900112"/>
            <a:chOff x="406" y="3506"/>
            <a:chExt cx="3298" cy="567"/>
          </a:xfrm>
        </p:grpSpPr>
        <p:graphicFrame>
          <p:nvGraphicFramePr>
            <p:cNvPr id="26654" name="Object 31">
              <a:extLst>
                <a:ext uri="{FF2B5EF4-FFF2-40B4-BE49-F238E27FC236}">
                  <a16:creationId xmlns:a16="http://schemas.microsoft.com/office/drawing/2014/main" id="{215651C9-8F38-4723-A1EC-80423673070B}"/>
                </a:ext>
              </a:extLst>
            </p:cNvPr>
            <p:cNvGraphicFramePr>
              <a:graphicFrameLocks noChangeAspect="1"/>
            </p:cNvGraphicFramePr>
            <p:nvPr/>
          </p:nvGraphicFramePr>
          <p:xfrm>
            <a:off x="2239" y="3506"/>
            <a:ext cx="1465" cy="567"/>
          </p:xfrm>
          <a:graphic>
            <a:graphicData uri="http://schemas.openxmlformats.org/presentationml/2006/ole">
              <mc:AlternateContent xmlns:mc="http://schemas.openxmlformats.org/markup-compatibility/2006">
                <mc:Choice xmlns:v="urn:schemas-microsoft-com:vml" Requires="v">
                  <p:oleObj spid="_x0000_s497824" r:id="rId14" imgW="1435100" imgH="571500" progId="Equation.DSMT4">
                    <p:embed/>
                  </p:oleObj>
                </mc:Choice>
                <mc:Fallback>
                  <p:oleObj r:id="rId14" imgW="1435100" imgH="571500" progId="Equation.DSMT4">
                    <p:embed/>
                    <p:pic>
                      <p:nvPicPr>
                        <p:cNvPr id="26654" name="Object 31">
                          <a:extLst>
                            <a:ext uri="{FF2B5EF4-FFF2-40B4-BE49-F238E27FC236}">
                              <a16:creationId xmlns:a16="http://schemas.microsoft.com/office/drawing/2014/main" id="{215651C9-8F38-4723-A1EC-8042367307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39" y="3506"/>
                          <a:ext cx="1465"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55" name="Rectangle 32">
              <a:extLst>
                <a:ext uri="{FF2B5EF4-FFF2-40B4-BE49-F238E27FC236}">
                  <a16:creationId xmlns:a16="http://schemas.microsoft.com/office/drawing/2014/main" id="{61C7ADC7-707A-4A0B-A96B-7F2508C0FF46}"/>
                </a:ext>
              </a:extLst>
            </p:cNvPr>
            <p:cNvSpPr>
              <a:spLocks noChangeArrowheads="1"/>
            </p:cNvSpPr>
            <p:nvPr/>
          </p:nvSpPr>
          <p:spPr bwMode="auto">
            <a:xfrm>
              <a:off x="406" y="3648"/>
              <a:ext cx="21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a:solidFill>
                    <a:schemeClr val="accent1"/>
                  </a:solidFill>
                </a:rPr>
                <a:t>角动量量子化条件：</a:t>
              </a:r>
            </a:p>
          </p:txBody>
        </p:sp>
      </p:grpSp>
      <p:sp>
        <p:nvSpPr>
          <p:cNvPr id="26656" name="灯片编号占位符 1">
            <a:extLst>
              <a:ext uri="{FF2B5EF4-FFF2-40B4-BE49-F238E27FC236}">
                <a16:creationId xmlns:a16="http://schemas.microsoft.com/office/drawing/2014/main" id="{BCA43039-1123-4581-AA7B-63D19D974D41}"/>
              </a:ext>
            </a:extLst>
          </p:cNvPr>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27F31AF-D8D1-4CFB-8647-20307F2242EF}" type="slidenum">
              <a:rPr lang="en-US" altLang="zh-CN" b="0">
                <a:solidFill>
                  <a:srgbClr val="FF00FF"/>
                </a:solidFill>
              </a:rPr>
              <a:pPr/>
              <a:t>9</a:t>
            </a:fld>
            <a:r>
              <a:rPr lang="en-US" altLang="zh-CN" b="0">
                <a:solidFill>
                  <a:srgbClr val="FF00FF"/>
                </a:solidFill>
              </a:rPr>
              <a:t>/29</a:t>
            </a:r>
          </a:p>
        </p:txBody>
      </p:sp>
      <p:sp>
        <p:nvSpPr>
          <p:cNvPr id="34" name="Text Box 4">
            <a:extLst>
              <a:ext uri="{FF2B5EF4-FFF2-40B4-BE49-F238E27FC236}">
                <a16:creationId xmlns:a16="http://schemas.microsoft.com/office/drawing/2014/main" id="{CBEB4E52-8884-47E5-A0D4-E6F4DCA7F649}"/>
              </a:ext>
            </a:extLst>
          </p:cNvPr>
          <p:cNvSpPr txBox="1">
            <a:spLocks noChangeArrowheads="1"/>
          </p:cNvSpPr>
          <p:nvPr/>
        </p:nvSpPr>
        <p:spPr bwMode="auto">
          <a:xfrm>
            <a:off x="428625" y="71438"/>
            <a:ext cx="846455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35000"/>
              </a:lnSpc>
            </a:pPr>
            <a:r>
              <a:rPr lang="zh-CN" altLang="en-US">
                <a:solidFill>
                  <a:srgbClr val="FFFF66"/>
                </a:solidFill>
              </a:rPr>
              <a:t>例</a:t>
            </a:r>
            <a:r>
              <a:rPr lang="en-US" altLang="zh-CN">
                <a:solidFill>
                  <a:srgbClr val="FFFF66"/>
                </a:solidFill>
              </a:rPr>
              <a:t>:</a:t>
            </a:r>
            <a:r>
              <a:rPr lang="zh-CN" altLang="en-US">
                <a:solidFill>
                  <a:schemeClr val="bg1"/>
                </a:solidFill>
              </a:rPr>
              <a:t>    一个棒球的质量 </a:t>
            </a:r>
            <a:r>
              <a:rPr lang="en-US" altLang="zh-CN" i="1">
                <a:solidFill>
                  <a:srgbClr val="66FFFF"/>
                </a:solidFill>
              </a:rPr>
              <a:t>m</a:t>
            </a:r>
            <a:r>
              <a:rPr lang="en-US" altLang="zh-CN">
                <a:solidFill>
                  <a:srgbClr val="66FFFF"/>
                </a:solidFill>
              </a:rPr>
              <a:t>=1 kg</a:t>
            </a:r>
            <a:r>
              <a:rPr lang="zh-CN" altLang="en-US">
                <a:solidFill>
                  <a:schemeClr val="bg1"/>
                </a:solidFill>
              </a:rPr>
              <a:t>，速度 </a:t>
            </a:r>
            <a:r>
              <a:rPr lang="en-US" altLang="zh-CN" i="1">
                <a:solidFill>
                  <a:srgbClr val="66FFFF"/>
                </a:solidFill>
                <a:latin typeface="Bookman Old Style" panose="02050604050505020204" pitchFamily="18" charset="0"/>
              </a:rPr>
              <a:t>v</a:t>
            </a:r>
            <a:r>
              <a:rPr lang="en-US" altLang="zh-CN" b="0" i="1">
                <a:solidFill>
                  <a:srgbClr val="66FFFF"/>
                </a:solidFill>
              </a:rPr>
              <a:t> </a:t>
            </a:r>
            <a:r>
              <a:rPr lang="en-US" altLang="zh-CN">
                <a:solidFill>
                  <a:srgbClr val="66FFFF"/>
                </a:solidFill>
              </a:rPr>
              <a:t>=10 m/s</a:t>
            </a:r>
            <a:r>
              <a:rPr lang="en-US" altLang="zh-CN">
                <a:solidFill>
                  <a:srgbClr val="FFFF99"/>
                </a:solidFill>
              </a:rPr>
              <a:t>                           </a:t>
            </a:r>
          </a:p>
          <a:p>
            <a:pPr>
              <a:lnSpc>
                <a:spcPct val="135000"/>
              </a:lnSpc>
            </a:pPr>
            <a:r>
              <a:rPr lang="zh-CN" altLang="en-US">
                <a:solidFill>
                  <a:srgbClr val="FFFF66"/>
                </a:solidFill>
              </a:rPr>
              <a:t>求</a:t>
            </a:r>
            <a:r>
              <a:rPr lang="zh-CN" altLang="en-US">
                <a:solidFill>
                  <a:schemeClr val="bg1"/>
                </a:solidFill>
              </a:rPr>
              <a:t>    它的德布罗意波长</a:t>
            </a:r>
          </a:p>
        </p:txBody>
      </p:sp>
      <p:sp>
        <p:nvSpPr>
          <p:cNvPr id="35" name="Text Box 5">
            <a:extLst>
              <a:ext uri="{FF2B5EF4-FFF2-40B4-BE49-F238E27FC236}">
                <a16:creationId xmlns:a16="http://schemas.microsoft.com/office/drawing/2014/main" id="{6B70C5FC-7A40-4F17-BA6D-C5F1177075B5}"/>
              </a:ext>
            </a:extLst>
          </p:cNvPr>
          <p:cNvSpPr txBox="1">
            <a:spLocks noChangeArrowheads="1"/>
          </p:cNvSpPr>
          <p:nvPr/>
        </p:nvSpPr>
        <p:spPr bwMode="auto">
          <a:xfrm>
            <a:off x="368300" y="1330325"/>
            <a:ext cx="703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solidFill>
                  <a:srgbClr val="FFFF66"/>
                </a:solidFill>
              </a:rPr>
              <a:t>解</a:t>
            </a:r>
            <a:r>
              <a:rPr lang="en-US" altLang="zh-CN">
                <a:solidFill>
                  <a:srgbClr val="FFFF66"/>
                </a:solidFill>
              </a:rPr>
              <a:t>:</a:t>
            </a:r>
            <a:endParaRPr lang="zh-CN" altLang="en-US">
              <a:solidFill>
                <a:srgbClr val="FFFF66"/>
              </a:solidFill>
            </a:endParaRPr>
          </a:p>
        </p:txBody>
      </p:sp>
      <p:graphicFrame>
        <p:nvGraphicFramePr>
          <p:cNvPr id="36" name="Object 2">
            <a:extLst>
              <a:ext uri="{FF2B5EF4-FFF2-40B4-BE49-F238E27FC236}">
                <a16:creationId xmlns:a16="http://schemas.microsoft.com/office/drawing/2014/main" id="{B06050CC-F5E0-4FC9-B229-5831E7A938F6}"/>
              </a:ext>
            </a:extLst>
          </p:cNvPr>
          <p:cNvGraphicFramePr>
            <a:graphicFrameLocks/>
          </p:cNvGraphicFramePr>
          <p:nvPr/>
        </p:nvGraphicFramePr>
        <p:xfrm>
          <a:off x="1198563" y="1243013"/>
          <a:ext cx="750887" cy="785812"/>
        </p:xfrm>
        <a:graphic>
          <a:graphicData uri="http://schemas.openxmlformats.org/presentationml/2006/ole">
            <mc:AlternateContent xmlns:mc="http://schemas.openxmlformats.org/markup-compatibility/2006">
              <mc:Choice xmlns:v="urn:schemas-microsoft-com:vml" Requires="v">
                <p:oleObj spid="_x0000_s497825" r:id="rId16" imgW="852120" imgH="896040" progId="Equation.3">
                  <p:embed/>
                </p:oleObj>
              </mc:Choice>
              <mc:Fallback>
                <p:oleObj r:id="rId16" imgW="852120" imgH="896040" progId="Equation.3">
                  <p:embed/>
                  <p:pic>
                    <p:nvPicPr>
                      <p:cNvPr id="36" name="Object 2">
                        <a:extLst>
                          <a:ext uri="{FF2B5EF4-FFF2-40B4-BE49-F238E27FC236}">
                            <a16:creationId xmlns:a16="http://schemas.microsoft.com/office/drawing/2014/main" id="{B06050CC-F5E0-4FC9-B229-5831E7A938F6}"/>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98563" y="1243013"/>
                        <a:ext cx="75088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 name="Object 3">
            <a:extLst>
              <a:ext uri="{FF2B5EF4-FFF2-40B4-BE49-F238E27FC236}">
                <a16:creationId xmlns:a16="http://schemas.microsoft.com/office/drawing/2014/main" id="{A89F3265-6718-4527-8629-92155268C041}"/>
              </a:ext>
            </a:extLst>
          </p:cNvPr>
          <p:cNvGraphicFramePr>
            <a:graphicFrameLocks/>
          </p:cNvGraphicFramePr>
          <p:nvPr/>
        </p:nvGraphicFramePr>
        <p:xfrm>
          <a:off x="1941513" y="1185863"/>
          <a:ext cx="1508125" cy="760412"/>
        </p:xfrm>
        <a:graphic>
          <a:graphicData uri="http://schemas.openxmlformats.org/presentationml/2006/ole">
            <mc:AlternateContent xmlns:mc="http://schemas.openxmlformats.org/markup-compatibility/2006">
              <mc:Choice xmlns:v="urn:schemas-microsoft-com:vml" Requires="v">
                <p:oleObj spid="_x0000_s497826" r:id="rId18" imgW="1749240" imgH="862560" progId="Equation.3">
                  <p:embed/>
                </p:oleObj>
              </mc:Choice>
              <mc:Fallback>
                <p:oleObj r:id="rId18" imgW="1749240" imgH="862560" progId="Equation.3">
                  <p:embed/>
                  <p:pic>
                    <p:nvPicPr>
                      <p:cNvPr id="37" name="Object 3">
                        <a:extLst>
                          <a:ext uri="{FF2B5EF4-FFF2-40B4-BE49-F238E27FC236}">
                            <a16:creationId xmlns:a16="http://schemas.microsoft.com/office/drawing/2014/main" id="{A89F3265-6718-4527-8629-92155268C041}"/>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41513" y="1185863"/>
                        <a:ext cx="150812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8" name="Object 36">
            <a:extLst>
              <a:ext uri="{FF2B5EF4-FFF2-40B4-BE49-F238E27FC236}">
                <a16:creationId xmlns:a16="http://schemas.microsoft.com/office/drawing/2014/main" id="{A65611B1-397B-415A-B0DF-EC765FBC48A3}"/>
              </a:ext>
            </a:extLst>
          </p:cNvPr>
          <p:cNvGraphicFramePr>
            <a:graphicFrameLocks/>
          </p:cNvGraphicFramePr>
          <p:nvPr/>
        </p:nvGraphicFramePr>
        <p:xfrm>
          <a:off x="3452813" y="1257300"/>
          <a:ext cx="1749425" cy="481013"/>
        </p:xfrm>
        <a:graphic>
          <a:graphicData uri="http://schemas.openxmlformats.org/presentationml/2006/ole">
            <mc:AlternateContent xmlns:mc="http://schemas.openxmlformats.org/markup-compatibility/2006">
              <mc:Choice xmlns:v="urn:schemas-microsoft-com:vml" Requires="v">
                <p:oleObj spid="_x0000_s497827" r:id="rId20" imgW="2029320" imgH="537480" progId="Equation.3">
                  <p:embed/>
                </p:oleObj>
              </mc:Choice>
              <mc:Fallback>
                <p:oleObj r:id="rId20" imgW="2029320" imgH="537480" progId="Equation.3">
                  <p:embed/>
                  <p:pic>
                    <p:nvPicPr>
                      <p:cNvPr id="38" name="Object 36">
                        <a:extLst>
                          <a:ext uri="{FF2B5EF4-FFF2-40B4-BE49-F238E27FC236}">
                            <a16:creationId xmlns:a16="http://schemas.microsoft.com/office/drawing/2014/main" id="{A65611B1-397B-415A-B0DF-EC765FBC48A3}"/>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2813" y="1257300"/>
                        <a:ext cx="1749425"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9" name="AutoShape 9">
            <a:extLst>
              <a:ext uri="{FF2B5EF4-FFF2-40B4-BE49-F238E27FC236}">
                <a16:creationId xmlns:a16="http://schemas.microsoft.com/office/drawing/2014/main" id="{25DA86EE-55B1-465D-84A4-10C7B90E4E0C}"/>
              </a:ext>
            </a:extLst>
          </p:cNvPr>
          <p:cNvSpPr>
            <a:spLocks noChangeArrowheads="1"/>
          </p:cNvSpPr>
          <p:nvPr/>
        </p:nvSpPr>
        <p:spPr bwMode="auto">
          <a:xfrm>
            <a:off x="6013450" y="981075"/>
            <a:ext cx="2378075" cy="763588"/>
          </a:xfrm>
          <a:prstGeom prst="wedgeRectCallout">
            <a:avLst>
              <a:gd name="adj1" fmla="val -79907"/>
              <a:gd name="adj2" fmla="val 28380"/>
            </a:avLst>
          </a:prstGeom>
          <a:solidFill>
            <a:srgbClr val="336699"/>
          </a:solidFill>
          <a:ln w="19050">
            <a:solidFill>
              <a:srgbClr val="FFCCFF"/>
            </a:solidFill>
            <a:miter lim="800000"/>
            <a:headEnd/>
            <a:tailEnd/>
          </a:ln>
        </p:spPr>
        <p:txBody>
          <a:bodyPr/>
          <a:lstStyle/>
          <a:p>
            <a:r>
              <a:rPr lang="zh-CN" altLang="en-US" sz="2000">
                <a:solidFill>
                  <a:schemeClr val="bg1"/>
                </a:solidFill>
                <a:ea typeface="楷体_GB2312" pitchFamily="49" charset="-122"/>
              </a:rPr>
              <a:t>当今最精密的仪器也无法测出</a:t>
            </a:r>
          </a:p>
          <a:p>
            <a:pPr algn="ctr"/>
            <a:endParaRPr lang="en-US" altLang="zh-CN" sz="2000">
              <a:solidFill>
                <a:schemeClr val="bg1"/>
              </a:solidFill>
              <a:ea typeface="楷体_GB2312" pitchFamily="49" charset="-122"/>
            </a:endParaRPr>
          </a:p>
        </p:txBody>
      </p:sp>
      <p:grpSp>
        <p:nvGrpSpPr>
          <p:cNvPr id="11" name="Group 11">
            <a:extLst>
              <a:ext uri="{FF2B5EF4-FFF2-40B4-BE49-F238E27FC236}">
                <a16:creationId xmlns:a16="http://schemas.microsoft.com/office/drawing/2014/main" id="{CF3E97DC-8387-4A27-8762-8468A30B4374}"/>
              </a:ext>
            </a:extLst>
          </p:cNvPr>
          <p:cNvGrpSpPr>
            <a:grpSpLocks noChangeAspect="1"/>
          </p:cNvGrpSpPr>
          <p:nvPr/>
        </p:nvGrpSpPr>
        <p:grpSpPr bwMode="auto">
          <a:xfrm>
            <a:off x="6643688" y="4987925"/>
            <a:ext cx="1738312" cy="1727200"/>
            <a:chOff x="3198" y="2795"/>
            <a:chExt cx="1416" cy="1407"/>
          </a:xfrm>
        </p:grpSpPr>
        <p:grpSp>
          <p:nvGrpSpPr>
            <p:cNvPr id="26664" name="Group 12">
              <a:extLst>
                <a:ext uri="{FF2B5EF4-FFF2-40B4-BE49-F238E27FC236}">
                  <a16:creationId xmlns:a16="http://schemas.microsoft.com/office/drawing/2014/main" id="{62DA9E67-472C-4C3D-90D3-81B2DBA64A67}"/>
                </a:ext>
              </a:extLst>
            </p:cNvPr>
            <p:cNvGrpSpPr>
              <a:grpSpLocks/>
            </p:cNvGrpSpPr>
            <p:nvPr/>
          </p:nvGrpSpPr>
          <p:grpSpPr bwMode="auto">
            <a:xfrm>
              <a:off x="3198" y="2795"/>
              <a:ext cx="1416" cy="1407"/>
              <a:chOff x="1882" y="2432"/>
              <a:chExt cx="1824" cy="1770"/>
            </a:xfrm>
          </p:grpSpPr>
          <p:sp>
            <p:nvSpPr>
              <p:cNvPr id="26665" name="Oval 13">
                <a:extLst>
                  <a:ext uri="{FF2B5EF4-FFF2-40B4-BE49-F238E27FC236}">
                    <a16:creationId xmlns:a16="http://schemas.microsoft.com/office/drawing/2014/main" id="{37A425FA-946E-4F45-8740-F9F58CDDE113}"/>
                  </a:ext>
                </a:extLst>
              </p:cNvPr>
              <p:cNvSpPr>
                <a:spLocks noChangeArrowheads="1"/>
              </p:cNvSpPr>
              <p:nvPr/>
            </p:nvSpPr>
            <p:spPr bwMode="auto">
              <a:xfrm>
                <a:off x="2064" y="2568"/>
                <a:ext cx="1454" cy="1454"/>
              </a:xfrm>
              <a:prstGeom prst="ellipse">
                <a:avLst/>
              </a:prstGeom>
              <a:noFill/>
              <a:ln w="31750">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666" name="Freeform 14">
                <a:extLst>
                  <a:ext uri="{FF2B5EF4-FFF2-40B4-BE49-F238E27FC236}">
                    <a16:creationId xmlns:a16="http://schemas.microsoft.com/office/drawing/2014/main" id="{A840CCA8-4A0D-4A24-B086-61FA0F79757A}"/>
                  </a:ext>
                </a:extLst>
              </p:cNvPr>
              <p:cNvSpPr>
                <a:spLocks noChangeArrowheads="1"/>
              </p:cNvSpPr>
              <p:nvPr/>
            </p:nvSpPr>
            <p:spPr bwMode="auto">
              <a:xfrm>
                <a:off x="1882" y="2432"/>
                <a:ext cx="1824" cy="1770"/>
              </a:xfrm>
              <a:custGeom>
                <a:avLst/>
                <a:gdLst>
                  <a:gd name="T0" fmla="*/ 527 w 2408"/>
                  <a:gd name="T1" fmla="*/ 797 h 2337"/>
                  <a:gd name="T2" fmla="*/ 580 w 2408"/>
                  <a:gd name="T3" fmla="*/ 82 h 2337"/>
                  <a:gd name="T4" fmla="*/ 1259 w 2408"/>
                  <a:gd name="T5" fmla="*/ 373 h 2337"/>
                  <a:gd name="T6" fmla="*/ 1888 w 2408"/>
                  <a:gd name="T7" fmla="*/ 66 h 2337"/>
                  <a:gd name="T8" fmla="*/ 1917 w 2408"/>
                  <a:gd name="T9" fmla="*/ 768 h 2337"/>
                  <a:gd name="T10" fmla="*/ 2404 w 2408"/>
                  <a:gd name="T11" fmla="*/ 1138 h 2337"/>
                  <a:gd name="T12" fmla="*/ 1902 w 2408"/>
                  <a:gd name="T13" fmla="*/ 1485 h 2337"/>
                  <a:gd name="T14" fmla="*/ 1873 w 2408"/>
                  <a:gd name="T15" fmla="*/ 2261 h 2337"/>
                  <a:gd name="T16" fmla="*/ 1229 w 2408"/>
                  <a:gd name="T17" fmla="*/ 1939 h 2337"/>
                  <a:gd name="T18" fmla="*/ 585 w 2408"/>
                  <a:gd name="T19" fmla="*/ 2232 h 2337"/>
                  <a:gd name="T20" fmla="*/ 542 w 2408"/>
                  <a:gd name="T21" fmla="*/ 1529 h 2337"/>
                  <a:gd name="T22" fmla="*/ 29 w 2408"/>
                  <a:gd name="T23" fmla="*/ 1163 h 2337"/>
                  <a:gd name="T24" fmla="*/ 527 w 2408"/>
                  <a:gd name="T25" fmla="*/ 797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8" h="2337">
                    <a:moveTo>
                      <a:pt x="527" y="797"/>
                    </a:moveTo>
                    <a:cubicBezTo>
                      <a:pt x="631" y="621"/>
                      <a:pt x="458" y="153"/>
                      <a:pt x="580" y="82"/>
                    </a:cubicBezTo>
                    <a:cubicBezTo>
                      <a:pt x="702" y="11"/>
                      <a:pt x="1041" y="376"/>
                      <a:pt x="1259" y="373"/>
                    </a:cubicBezTo>
                    <a:cubicBezTo>
                      <a:pt x="1477" y="370"/>
                      <a:pt x="1778" y="0"/>
                      <a:pt x="1888" y="66"/>
                    </a:cubicBezTo>
                    <a:cubicBezTo>
                      <a:pt x="1998" y="132"/>
                      <a:pt x="1831" y="589"/>
                      <a:pt x="1917" y="768"/>
                    </a:cubicBezTo>
                    <a:cubicBezTo>
                      <a:pt x="2003" y="947"/>
                      <a:pt x="2408" y="952"/>
                      <a:pt x="2404" y="1138"/>
                    </a:cubicBezTo>
                    <a:cubicBezTo>
                      <a:pt x="2400" y="1324"/>
                      <a:pt x="1990" y="1303"/>
                      <a:pt x="1902" y="1485"/>
                    </a:cubicBezTo>
                    <a:cubicBezTo>
                      <a:pt x="1814" y="1672"/>
                      <a:pt x="1985" y="2185"/>
                      <a:pt x="1873" y="2261"/>
                    </a:cubicBezTo>
                    <a:cubicBezTo>
                      <a:pt x="1761" y="2337"/>
                      <a:pt x="1444" y="1944"/>
                      <a:pt x="1229" y="1939"/>
                    </a:cubicBezTo>
                    <a:cubicBezTo>
                      <a:pt x="1014" y="1934"/>
                      <a:pt x="700" y="2300"/>
                      <a:pt x="585" y="2232"/>
                    </a:cubicBezTo>
                    <a:cubicBezTo>
                      <a:pt x="470" y="2164"/>
                      <a:pt x="635" y="1707"/>
                      <a:pt x="542" y="1529"/>
                    </a:cubicBezTo>
                    <a:cubicBezTo>
                      <a:pt x="449" y="1351"/>
                      <a:pt x="58" y="1368"/>
                      <a:pt x="29" y="1163"/>
                    </a:cubicBezTo>
                    <a:cubicBezTo>
                      <a:pt x="0" y="958"/>
                      <a:pt x="423" y="873"/>
                      <a:pt x="527" y="797"/>
                    </a:cubicBezTo>
                    <a:close/>
                  </a:path>
                </a:pathLst>
              </a:custGeom>
              <a:noFill/>
              <a:ln w="25400">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grpSp>
        <p:sp>
          <p:nvSpPr>
            <p:cNvPr id="26667" name="Text Box 15">
              <a:extLst>
                <a:ext uri="{FF2B5EF4-FFF2-40B4-BE49-F238E27FC236}">
                  <a16:creationId xmlns:a16="http://schemas.microsoft.com/office/drawing/2014/main" id="{059446C4-C305-420B-8036-0D85116E8595}"/>
                </a:ext>
              </a:extLst>
            </p:cNvPr>
            <p:cNvSpPr txBox="1">
              <a:spLocks noChangeArrowheads="1"/>
            </p:cNvSpPr>
            <p:nvPr/>
          </p:nvSpPr>
          <p:spPr bwMode="auto">
            <a:xfrm>
              <a:off x="3591" y="3155"/>
              <a:ext cx="654"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zh-CN" altLang="en-US" sz="2300">
                  <a:solidFill>
                    <a:srgbClr val="FF0000"/>
                  </a:solidFill>
                </a:rPr>
                <a:t>电子</a:t>
              </a:r>
              <a:endParaRPr lang="en-US" altLang="zh-CN" sz="2300">
                <a:solidFill>
                  <a:srgbClr val="FF0000"/>
                </a:solidFill>
              </a:endParaRPr>
            </a:p>
            <a:p>
              <a:pPr algn="ctr"/>
              <a:r>
                <a:rPr lang="zh-CN" altLang="en-US" sz="2300">
                  <a:solidFill>
                    <a:srgbClr val="FF0000"/>
                  </a:solidFill>
                </a:rPr>
                <a:t>驻波</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left)">
                                      <p:cBhvr>
                                        <p:cTn id="30" dur="500"/>
                                        <p:tgtEl>
                                          <p:spTgt spid="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176"/>
                                        </p:tgtEl>
                                        <p:attrNameLst>
                                          <p:attrName>style.visibility</p:attrName>
                                        </p:attrNameLst>
                                      </p:cBhvr>
                                      <p:to>
                                        <p:strVal val="visible"/>
                                      </p:to>
                                    </p:set>
                                    <p:animEffect transition="in" filter="blinds(horizontal)">
                                      <p:cBhvr>
                                        <p:cTn id="35" dur="500"/>
                                        <p:tgtEl>
                                          <p:spTgt spid="717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ox(in)">
                                      <p:cBhvr>
                                        <p:cTn id="40" dur="500"/>
                                        <p:tgtEl>
                                          <p:spTgt spid="3"/>
                                        </p:tgtEl>
                                      </p:cBhvr>
                                    </p:animEffect>
                                  </p:childTnLst>
                                </p:cTn>
                              </p:par>
                            </p:childTnLst>
                          </p:cTn>
                        </p:par>
                        <p:par>
                          <p:cTn id="41" fill="hold" nodeType="afterGroup">
                            <p:stCondLst>
                              <p:cond delay="500"/>
                            </p:stCondLst>
                            <p:childTnLst>
                              <p:par>
                                <p:cTn id="42" presetID="3" presetClass="entr" presetSubtype="10" fill="hold" grpId="0" nodeType="afterEffect">
                                  <p:stCondLst>
                                    <p:cond delay="0"/>
                                  </p:stCondLst>
                                  <p:childTnLst>
                                    <p:set>
                                      <p:cBhvr>
                                        <p:cTn id="43" dur="1" fill="hold">
                                          <p:stCondLst>
                                            <p:cond delay="0"/>
                                          </p:stCondLst>
                                        </p:cTn>
                                        <p:tgtEl>
                                          <p:spTgt spid="128023"/>
                                        </p:tgtEl>
                                        <p:attrNameLst>
                                          <p:attrName>style.visibility</p:attrName>
                                        </p:attrNameLst>
                                      </p:cBhvr>
                                      <p:to>
                                        <p:strVal val="visible"/>
                                      </p:to>
                                    </p:set>
                                    <p:animEffect transition="in" filter="blinds(horizontal)">
                                      <p:cBhvr>
                                        <p:cTn id="44" dur="500"/>
                                        <p:tgtEl>
                                          <p:spTgt spid="12802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linds(horizontal)">
                                      <p:cBhvr>
                                        <p:cTn id="49" dur="500"/>
                                        <p:tgtEl>
                                          <p:spTgt spid="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blinds(horizontal)">
                                      <p:cBhvr>
                                        <p:cTn id="54" dur="500"/>
                                        <p:tgtEl>
                                          <p:spTgt spid="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down)">
                                      <p:cBhvr>
                                        <p:cTn id="59" dur="500"/>
                                        <p:tgtEl>
                                          <p:spTgt spid="1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blinds(horizontal)">
                                      <p:cBhvr>
                                        <p:cTn id="64" dur="500"/>
                                        <p:tgtEl>
                                          <p:spTgt spid="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nodeType="clickEffect">
                                  <p:stCondLst>
                                    <p:cond delay="0"/>
                                  </p:stCondLst>
                                  <p:childTnLst>
                                    <p:set>
                                      <p:cBhvr>
                                        <p:cTn id="68" dur="1" fill="hold">
                                          <p:stCondLst>
                                            <p:cond delay="0"/>
                                          </p:stCondLst>
                                        </p:cTn>
                                        <p:tgtEl>
                                          <p:spTgt spid="128006"/>
                                        </p:tgtEl>
                                        <p:attrNameLst>
                                          <p:attrName>style.visibility</p:attrName>
                                        </p:attrNameLst>
                                      </p:cBhvr>
                                      <p:to>
                                        <p:strVal val="visible"/>
                                      </p:to>
                                    </p:set>
                                    <p:animEffect transition="in" filter="blinds(horizontal)">
                                      <p:cBhvr>
                                        <p:cTn id="69" dur="500"/>
                                        <p:tgtEl>
                                          <p:spTgt spid="128006"/>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linds(horizontal)">
                                      <p:cBhvr>
                                        <p:cTn id="7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6" grpId="0"/>
      <p:bldP spid="128023" grpId="0"/>
      <p:bldP spid="34" grpId="0"/>
      <p:bldP spid="35" grpId="0"/>
      <p:bldP spid="39"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27559</TotalTime>
  <Words>2550</Words>
  <Application>Microsoft Office PowerPoint</Application>
  <PresentationFormat>全屏显示(4:3)</PresentationFormat>
  <Paragraphs>263</Paragraphs>
  <Slides>29</Slides>
  <Notes>12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8" baseType="lpstr">
      <vt:lpstr>仿宋_GB2312</vt:lpstr>
      <vt:lpstr>楷体_GB2312</vt:lpstr>
      <vt:lpstr>微软雅黑</vt:lpstr>
      <vt:lpstr>Monotype Sorts</vt:lpstr>
      <vt:lpstr>黑体</vt:lpstr>
      <vt:lpstr>宋体</vt:lpstr>
      <vt:lpstr>华文仿宋</vt:lpstr>
      <vt:lpstr>华文新魏</vt:lpstr>
      <vt:lpstr>华文中宋</vt:lpstr>
      <vt:lpstr>Arial</vt:lpstr>
      <vt:lpstr>Bookman Old Style</vt:lpstr>
      <vt:lpstr>Calibri</vt:lpstr>
      <vt:lpstr>Cambria Math</vt:lpstr>
      <vt:lpstr>Symbol</vt:lpstr>
      <vt:lpstr>Times New Roman</vt:lpstr>
      <vt:lpstr>Wingdings</vt:lpstr>
      <vt:lpstr>默认设计模板</vt:lpstr>
      <vt:lpstr>Equation.3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xian jiaotong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下册-大学物理</dc:title>
  <dc:creator>yzhang</dc:creator>
  <cp:lastModifiedBy>xjtu</cp:lastModifiedBy>
  <cp:revision>1530</cp:revision>
  <cp:lastPrinted>2022-12-12T07:04:23Z</cp:lastPrinted>
  <dcterms:created xsi:type="dcterms:W3CDTF">1998-11-21T01:35:42Z</dcterms:created>
  <dcterms:modified xsi:type="dcterms:W3CDTF">2022-12-13T01:52:37Z</dcterms:modified>
</cp:coreProperties>
</file>